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76" r:id="rId2"/>
    <p:sldMasterId id="2147483810" r:id="rId3"/>
    <p:sldMasterId id="2147483742" r:id="rId4"/>
    <p:sldMasterId id="2147483759" r:id="rId5"/>
    <p:sldMasterId id="2147483793" r:id="rId6"/>
  </p:sldMasterIdLst>
  <p:notesMasterIdLst>
    <p:notesMasterId r:id="rId200"/>
  </p:notesMasterIdLst>
  <p:sldIdLst>
    <p:sldId id="378" r:id="rId7"/>
    <p:sldId id="375" r:id="rId8"/>
    <p:sldId id="376" r:id="rId9"/>
    <p:sldId id="377" r:id="rId10"/>
    <p:sldId id="257" r:id="rId11"/>
    <p:sldId id="258" r:id="rId12"/>
    <p:sldId id="261" r:id="rId13"/>
    <p:sldId id="259" r:id="rId14"/>
    <p:sldId id="260" r:id="rId15"/>
    <p:sldId id="262" r:id="rId16"/>
    <p:sldId id="263" r:id="rId17"/>
    <p:sldId id="267" r:id="rId18"/>
    <p:sldId id="265" r:id="rId19"/>
    <p:sldId id="266" r:id="rId20"/>
    <p:sldId id="290" r:id="rId21"/>
    <p:sldId id="283" r:id="rId22"/>
    <p:sldId id="284" r:id="rId23"/>
    <p:sldId id="285" r:id="rId24"/>
    <p:sldId id="286" r:id="rId25"/>
    <p:sldId id="287" r:id="rId26"/>
    <p:sldId id="288" r:id="rId27"/>
    <p:sldId id="269" r:id="rId28"/>
    <p:sldId id="271" r:id="rId29"/>
    <p:sldId id="270" r:id="rId30"/>
    <p:sldId id="310" r:id="rId31"/>
    <p:sldId id="289" r:id="rId32"/>
    <p:sldId id="272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9" r:id="rId60"/>
    <p:sldId id="308" r:id="rId61"/>
    <p:sldId id="373" r:id="rId62"/>
    <p:sldId id="311" r:id="rId63"/>
    <p:sldId id="312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407" r:id="rId82"/>
    <p:sldId id="408" r:id="rId83"/>
    <p:sldId id="409" r:id="rId84"/>
    <p:sldId id="410" r:id="rId85"/>
    <p:sldId id="411" r:id="rId86"/>
    <p:sldId id="412" r:id="rId87"/>
    <p:sldId id="363" r:id="rId88"/>
    <p:sldId id="364" r:id="rId89"/>
    <p:sldId id="367" r:id="rId90"/>
    <p:sldId id="368" r:id="rId91"/>
    <p:sldId id="369" r:id="rId92"/>
    <p:sldId id="370" r:id="rId93"/>
    <p:sldId id="332" r:id="rId94"/>
    <p:sldId id="334" r:id="rId95"/>
    <p:sldId id="336" r:id="rId96"/>
    <p:sldId id="371" r:id="rId97"/>
    <p:sldId id="372" r:id="rId98"/>
    <p:sldId id="337" r:id="rId99"/>
    <p:sldId id="338" r:id="rId100"/>
    <p:sldId id="401" r:id="rId101"/>
    <p:sldId id="402" r:id="rId102"/>
    <p:sldId id="403" r:id="rId103"/>
    <p:sldId id="404" r:id="rId104"/>
    <p:sldId id="339" r:id="rId105"/>
    <p:sldId id="340" r:id="rId106"/>
    <p:sldId id="351" r:id="rId107"/>
    <p:sldId id="352" r:id="rId108"/>
    <p:sldId id="341" r:id="rId109"/>
    <p:sldId id="343" r:id="rId110"/>
    <p:sldId id="344" r:id="rId111"/>
    <p:sldId id="391" r:id="rId112"/>
    <p:sldId id="345" r:id="rId113"/>
    <p:sldId id="346" r:id="rId114"/>
    <p:sldId id="347" r:id="rId115"/>
    <p:sldId id="349" r:id="rId116"/>
    <p:sldId id="356" r:id="rId117"/>
    <p:sldId id="357" r:id="rId118"/>
    <p:sldId id="358" r:id="rId119"/>
    <p:sldId id="359" r:id="rId120"/>
    <p:sldId id="360" r:id="rId121"/>
    <p:sldId id="380" r:id="rId122"/>
    <p:sldId id="379" r:id="rId123"/>
    <p:sldId id="350" r:id="rId124"/>
    <p:sldId id="353" r:id="rId125"/>
    <p:sldId id="354" r:id="rId126"/>
    <p:sldId id="355" r:id="rId127"/>
    <p:sldId id="361" r:id="rId128"/>
    <p:sldId id="381" r:id="rId129"/>
    <p:sldId id="362" r:id="rId130"/>
    <p:sldId id="382" r:id="rId131"/>
    <p:sldId id="383" r:id="rId132"/>
    <p:sldId id="384" r:id="rId133"/>
    <p:sldId id="385" r:id="rId134"/>
    <p:sldId id="390" r:id="rId135"/>
    <p:sldId id="386" r:id="rId136"/>
    <p:sldId id="387" r:id="rId137"/>
    <p:sldId id="388" r:id="rId138"/>
    <p:sldId id="389" r:id="rId139"/>
    <p:sldId id="396" r:id="rId140"/>
    <p:sldId id="466" r:id="rId141"/>
    <p:sldId id="467" r:id="rId142"/>
    <p:sldId id="468" r:id="rId143"/>
    <p:sldId id="469" r:id="rId144"/>
    <p:sldId id="470" r:id="rId145"/>
    <p:sldId id="471" r:id="rId146"/>
    <p:sldId id="473" r:id="rId147"/>
    <p:sldId id="474" r:id="rId148"/>
    <p:sldId id="475" r:id="rId149"/>
    <p:sldId id="476" r:id="rId150"/>
    <p:sldId id="374" r:id="rId151"/>
    <p:sldId id="420" r:id="rId152"/>
    <p:sldId id="421" r:id="rId153"/>
    <p:sldId id="422" r:id="rId154"/>
    <p:sldId id="423" r:id="rId155"/>
    <p:sldId id="425" r:id="rId156"/>
    <p:sldId id="427" r:id="rId157"/>
    <p:sldId id="428" r:id="rId158"/>
    <p:sldId id="478" r:id="rId159"/>
    <p:sldId id="479" r:id="rId160"/>
    <p:sldId id="477" r:id="rId161"/>
    <p:sldId id="480" r:id="rId162"/>
    <p:sldId id="429" r:id="rId163"/>
    <p:sldId id="430" r:id="rId164"/>
    <p:sldId id="431" r:id="rId165"/>
    <p:sldId id="432" r:id="rId166"/>
    <p:sldId id="433" r:id="rId167"/>
    <p:sldId id="434" r:id="rId168"/>
    <p:sldId id="483" r:id="rId169"/>
    <p:sldId id="484" r:id="rId170"/>
    <p:sldId id="485" r:id="rId171"/>
    <p:sldId id="487" r:id="rId172"/>
    <p:sldId id="488" r:id="rId173"/>
    <p:sldId id="482" r:id="rId174"/>
    <p:sldId id="435" r:id="rId175"/>
    <p:sldId id="437" r:id="rId176"/>
    <p:sldId id="438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81" r:id="rId187"/>
    <p:sldId id="449" r:id="rId188"/>
    <p:sldId id="450" r:id="rId189"/>
    <p:sldId id="451" r:id="rId190"/>
    <p:sldId id="452" r:id="rId191"/>
    <p:sldId id="453" r:id="rId192"/>
    <p:sldId id="459" r:id="rId193"/>
    <p:sldId id="460" r:id="rId194"/>
    <p:sldId id="461" r:id="rId195"/>
    <p:sldId id="462" r:id="rId196"/>
    <p:sldId id="465" r:id="rId197"/>
    <p:sldId id="463" r:id="rId198"/>
    <p:sldId id="464" r:id="rId1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y Revzin" initials="BR" lastIdx="1" clrIdx="0">
    <p:extLst>
      <p:ext uri="{19B8F6BF-5375-455C-9EA6-DF929625EA0E}">
        <p15:presenceInfo xmlns:p15="http://schemas.microsoft.com/office/powerpoint/2012/main" userId="281c6b04d751b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0923" autoAdjust="0"/>
  </p:normalViewPr>
  <p:slideViewPr>
    <p:cSldViewPr snapToGrid="0">
      <p:cViewPr varScale="1">
        <p:scale>
          <a:sx n="158" d="100"/>
          <a:sy n="158" d="100"/>
        </p:scale>
        <p:origin x="267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tableStyles" Target="tableStyle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slide" Target="slides/slide186.xml"/><Relationship Id="rId197" Type="http://schemas.openxmlformats.org/officeDocument/2006/relationships/slide" Target="slides/slide191.xml"/><Relationship Id="rId201" Type="http://schemas.openxmlformats.org/officeDocument/2006/relationships/commentAuthors" Target="commentAuthor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2" Type="http://schemas.openxmlformats.org/officeDocument/2006/relationships/presProps" Target="pres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slide" Target="slides/slide193.xml"/><Relationship Id="rId203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190" Type="http://schemas.openxmlformats.org/officeDocument/2006/relationships/slide" Target="slides/slide184.xml"/><Relationship Id="rId204" Type="http://schemas.openxmlformats.org/officeDocument/2006/relationships/theme" Target="theme/theme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3:28:16.33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446F1-838B-4D21-863D-D72408E168C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916A-5CB8-4663-A7B1-24E51610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Jump is a global trading firm committed to world class research &amp; development. Our focus is to be the best trading firm in the world across all asset classes and all time horizons (not just HFT!). </a:t>
            </a:r>
            <a:r>
              <a:rPr lang="en-US" sz="1100"/>
              <a:t>We design, develop</a:t>
            </a:r>
            <a:r>
              <a:rPr lang="en-US" sz="1100" dirty="0"/>
              <a:t>, and deploy technologies that are at the leading edges of the field, fund start-ups across industries, and partner with leading global research organizations and universities to solve problems. </a:t>
            </a:r>
          </a:p>
          <a:p>
            <a:endParaRPr lang="en-US" sz="1100" dirty="0"/>
          </a:p>
          <a:p>
            <a:r>
              <a:rPr lang="en-US" sz="1100" dirty="0"/>
              <a:t>We are always looking to add talented engineers to a variety of teams and have a great mix of experience across different industries. Feel free to check out our LinkedIn page for open roles and reach out with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0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Bidirectional, if the underlying range is common, we want to support counting back from the end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 or non-const sentinel needs to be comparable to a const or non-const iterator, if the underlying types are so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filter is… how do you make begin()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8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3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Notably, there’s no un-</a:t>
            </a:r>
            <a:r>
              <a:rPr lang="en-US" dirty="0" err="1"/>
              <a:t>popFront</a:t>
            </a:r>
            <a:r>
              <a:rPr lang="en-US" dirty="0"/>
              <a:t> or un-</a:t>
            </a:r>
            <a:r>
              <a:rPr lang="en-US" dirty="0" err="1"/>
              <a:t>popBack</a:t>
            </a:r>
            <a:r>
              <a:rPr lang="en-US" dirty="0"/>
              <a:t>.</a:t>
            </a:r>
          </a:p>
          <a:p>
            <a:r>
              <a:rPr lang="en-US" dirty="0"/>
              <a:t>Ranges can only shrink.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81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problem: how do we make sure we get the first element</a:t>
            </a:r>
          </a:p>
          <a:p>
            <a:endParaRPr lang="en-US" dirty="0"/>
          </a:p>
          <a:p>
            <a:r>
              <a:rPr lang="en-US" dirty="0"/>
              <a:t>C++ had one entry point (begin), D has three…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8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raw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in C++ return iterators, Algorithms in D return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85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Stash the original range. D </a:t>
            </a:r>
            <a:r>
              <a:rPr lang="en-US"/>
              <a:t>calls this operation “save”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Spaceship (the equality parts)</a:t>
            </a:r>
          </a:p>
          <a:p>
            <a:r>
              <a:rPr lang="en-US" dirty="0"/>
              <a:t>Pack expansion in lambda </a:t>
            </a:r>
            <a:r>
              <a:rPr lang="en-US" dirty="0" err="1"/>
              <a:t>init</a:t>
            </a:r>
            <a:r>
              <a:rPr lang="en-US" dirty="0"/>
              <a:t>-capture</a:t>
            </a:r>
          </a:p>
          <a:p>
            <a:r>
              <a:rPr lang="en-US" dirty="0"/>
              <a:t>Explicit(bool)</a:t>
            </a:r>
          </a:p>
          <a:p>
            <a:r>
              <a:rPr lang="en-US" dirty="0"/>
              <a:t>Conditionally trivial special member functions</a:t>
            </a:r>
          </a:p>
          <a:p>
            <a:endParaRPr lang="en-US" dirty="0"/>
          </a:p>
          <a:p>
            <a:r>
              <a:rPr lang="en-US" dirty="0"/>
              <a:t>Hopefully coming soon to a C++ near you</a:t>
            </a:r>
          </a:p>
          <a:p>
            <a:endParaRPr lang="en-US" dirty="0"/>
          </a:p>
          <a:p>
            <a:r>
              <a:rPr lang="en-US" dirty="0"/>
              <a:t>My life-mascot Hannah, who is my avatar across social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4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aspect of C++: any pair of iterators denotes a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35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1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5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8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__next__ throws when it’s done, so we can just infinite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condition is just… not </a:t>
            </a:r>
            <a:r>
              <a:rPr lang="en-US" dirty="0" err="1"/>
              <a:t>hasNext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7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 to take()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1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having to pay for </a:t>
            </a:r>
            <a:r>
              <a:rPr lang="en-US" dirty="0" err="1"/>
              <a:t>hasNext</a:t>
            </a:r>
            <a:r>
              <a:rPr lang="en-US" dirty="0"/>
              <a:t>() in *every* algorithm, we can leave it up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4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Avid swimming fan</a:t>
            </a:r>
          </a:p>
          <a:p>
            <a:endParaRPr lang="en-US" dirty="0"/>
          </a:p>
          <a:p>
            <a:r>
              <a:rPr lang="en-US" dirty="0"/>
              <a:t>Write data articles for </a:t>
            </a:r>
            <a:r>
              <a:rPr lang="en-US" dirty="0" err="1"/>
              <a:t>SwimSwam</a:t>
            </a:r>
            <a:r>
              <a:rPr lang="en-US" dirty="0"/>
              <a:t>, the premiere swimming news organization</a:t>
            </a:r>
          </a:p>
          <a:p>
            <a:endParaRPr lang="en-US" dirty="0"/>
          </a:p>
          <a:p>
            <a:r>
              <a:rPr lang="en-US" dirty="0"/>
              <a:t>Analysis for DC Trident, a professional swim team in the International Swim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3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the iterator and the reference type have to be copyable</a:t>
            </a:r>
          </a:p>
          <a:p>
            <a:r>
              <a:rPr lang="en-US" dirty="0"/>
              <a:t>Note that T&amp; is copyable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19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US" dirty="0" err="1"/>
              <a:t>gonna</a:t>
            </a:r>
            <a:r>
              <a:rPr lang="en-US" dirty="0"/>
              <a:t> show </a:t>
            </a:r>
            <a:r>
              <a:rPr lang="en-US" dirty="0" err="1"/>
              <a:t>cpp_input_range</a:t>
            </a:r>
            <a:r>
              <a:rPr lang="en-US" dirty="0"/>
              <a:t>&lt;I&gt;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7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other sorts (</a:t>
            </a:r>
            <a:r>
              <a:rPr lang="en-US" dirty="0" err="1"/>
              <a:t>partial_sort</a:t>
            </a:r>
            <a:r>
              <a:rPr lang="en-US" dirty="0"/>
              <a:t>, </a:t>
            </a:r>
            <a:r>
              <a:rPr lang="en-US" dirty="0" err="1"/>
              <a:t>nth_element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59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pull-based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91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Aka push-based 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9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2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6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Rope or Deque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2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8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6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838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8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extra “at end” check by default</a:t>
            </a:r>
          </a:p>
          <a:p>
            <a:endParaRPr lang="en-US" dirty="0"/>
          </a:p>
          <a:p>
            <a:r>
              <a:rPr lang="en-US" dirty="0"/>
              <a:t>PLUS one extra check PER element satisfying the predicate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867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4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45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88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3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4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Open-addressed </a:t>
            </a:r>
            <a:r>
              <a:rPr lang="en-US" dirty="0" err="1"/>
              <a:t>hashtable</a:t>
            </a:r>
            <a:r>
              <a:rPr lang="en-US" dirty="0"/>
              <a:t> or 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3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06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08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2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776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24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44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reads exactly like the definition of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777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3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Linear-chained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44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93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C++ (3 per element) or Rust (2 per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7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don’t want to short circuit and pred always returns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481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4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for doing a </a:t>
            </a:r>
            <a:r>
              <a:rPr lang="en-US" dirty="0" err="1"/>
              <a:t>for_each</a:t>
            </a:r>
            <a:endParaRPr lang="en-US" dirty="0"/>
          </a:p>
          <a:p>
            <a:r>
              <a:rPr lang="en-US" dirty="0"/>
              <a:t>Or a min</a:t>
            </a:r>
          </a:p>
          <a:p>
            <a:r>
              <a:rPr lang="en-US" dirty="0"/>
              <a:t>Or a fold</a:t>
            </a:r>
          </a:p>
          <a:p>
            <a:r>
              <a:rPr lang="en-US" dirty="0"/>
              <a:t>Or a count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47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E916A-5CB8-4663-A7B1-24E51610BD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Generator, creating elements on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213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4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1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0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8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4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050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75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7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5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21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827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26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5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14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96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9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7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cbrindle/libflo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2.xml"/><Relationship Id="rId5" Type="http://schemas.openxmlformats.org/officeDocument/2006/relationships/hyperlink" Target="https://github.com/joaquintides/transrangers" TargetMode="External"/><Relationship Id="rId4" Type="http://schemas.openxmlformats.org/officeDocument/2006/relationships/hyperlink" Target="https://github.com/BRevzin/rivers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2.xml"/></Relationships>
</file>

<file path=ppt/slides/_rels/slide19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brevzin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B68-BF05-4D56-9C6B-CEC75D1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8BC12-B4CE-4FE8-8EF4-05577BD54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3219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27E37-2419-4ACA-A643-616F37A7BF28}"/>
              </a:ext>
            </a:extLst>
          </p:cNvPr>
          <p:cNvSpPr/>
          <p:nvPr/>
        </p:nvSpPr>
        <p:spPr>
          <a:xfrm>
            <a:off x="314764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F641D-DD19-4A48-B78F-7CF2B64D96EE}"/>
              </a:ext>
            </a:extLst>
          </p:cNvPr>
          <p:cNvSpPr/>
          <p:nvPr/>
        </p:nvSpPr>
        <p:spPr>
          <a:xfrm>
            <a:off x="3968262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932766-DF87-47D0-A395-152FE51EBF90}"/>
              </a:ext>
            </a:extLst>
          </p:cNvPr>
          <p:cNvGrpSpPr/>
          <p:nvPr/>
        </p:nvGrpSpPr>
        <p:grpSpPr>
          <a:xfrm rot="5400000">
            <a:off x="2159977" y="1995851"/>
            <a:ext cx="1154721" cy="820616"/>
            <a:chOff x="4390294" y="3493477"/>
            <a:chExt cx="1154721" cy="82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DCA34E-1436-4E0B-9BD3-474FA0E6CE86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63B951-777F-4B64-BE1B-CB9DEE0FCC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86A092-6CC5-4D2D-8DCA-A3B5D0AEF0C3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5924F-3557-465E-9394-EDD792392FD8}"/>
              </a:ext>
            </a:extLst>
          </p:cNvPr>
          <p:cNvSpPr/>
          <p:nvPr/>
        </p:nvSpPr>
        <p:spPr>
          <a:xfrm>
            <a:off x="2494083" y="2965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857F4-CCBA-4169-BBB8-A24BDE5C753D}"/>
              </a:ext>
            </a:extLst>
          </p:cNvPr>
          <p:cNvSpPr/>
          <p:nvPr/>
        </p:nvSpPr>
        <p:spPr>
          <a:xfrm>
            <a:off x="2494083" y="3475893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C6E01-ACC8-4943-8C7C-2978F8BCADF4}"/>
              </a:ext>
            </a:extLst>
          </p:cNvPr>
          <p:cNvSpPr/>
          <p:nvPr/>
        </p:nvSpPr>
        <p:spPr>
          <a:xfrm>
            <a:off x="725072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4B375-922E-4FD9-A2C3-1A365D3A0764}"/>
              </a:ext>
            </a:extLst>
          </p:cNvPr>
          <p:cNvGrpSpPr/>
          <p:nvPr/>
        </p:nvGrpSpPr>
        <p:grpSpPr>
          <a:xfrm rot="5400000">
            <a:off x="4621825" y="1995852"/>
            <a:ext cx="1154721" cy="820616"/>
            <a:chOff x="4390294" y="3493477"/>
            <a:chExt cx="1154721" cy="8206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BB2EC0-BEA3-46A8-AAFD-E5386474B928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BE991F-3118-44E0-ADA6-1F028EBABF8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B9D3B4-AA8A-4317-AD5C-1EA5FB95AD98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C4374B-A338-49DA-8F09-79D96528D2DD}"/>
              </a:ext>
            </a:extLst>
          </p:cNvPr>
          <p:cNvGrpSpPr/>
          <p:nvPr/>
        </p:nvGrpSpPr>
        <p:grpSpPr>
          <a:xfrm rot="5400000">
            <a:off x="4860908" y="3609286"/>
            <a:ext cx="717575" cy="509953"/>
            <a:chOff x="4390294" y="3493477"/>
            <a:chExt cx="1154721" cy="8206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10F149-5267-49C4-AE4D-6B376E1FF9C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910D70-23DE-46BB-8EC8-ACD6685D4E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917103-3497-449F-9762-3214C9AAA13C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52DDC-ADF0-4CEE-B058-DB858451C28A}"/>
              </a:ext>
            </a:extLst>
          </p:cNvPr>
          <p:cNvGrpSpPr/>
          <p:nvPr/>
        </p:nvGrpSpPr>
        <p:grpSpPr>
          <a:xfrm rot="5400000">
            <a:off x="5442438" y="1992678"/>
            <a:ext cx="1154721" cy="820616"/>
            <a:chOff x="4390294" y="3493477"/>
            <a:chExt cx="1154721" cy="8206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8BCE61-6A3C-467A-85CF-DE484D44579A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4B9774-715A-4454-982D-D651121BB32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940C1F-DF3F-44D0-A312-6484F7BD24D1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E57FD7-6602-4ECA-A4A6-5B76ED0A0D5F}"/>
              </a:ext>
            </a:extLst>
          </p:cNvPr>
          <p:cNvGrpSpPr/>
          <p:nvPr/>
        </p:nvGrpSpPr>
        <p:grpSpPr>
          <a:xfrm rot="5400000">
            <a:off x="6263051" y="1995852"/>
            <a:ext cx="1154721" cy="820616"/>
            <a:chOff x="4390294" y="3493477"/>
            <a:chExt cx="1154721" cy="820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E9EE479-CC9A-486B-B5CC-CD24296B7E8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83DBDD-E576-48CE-9DC8-41DD4366C21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7B95AC-48B5-409A-9840-BA29DE756EE5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D60B359-79BD-4044-87EA-15E05B55A106}"/>
              </a:ext>
            </a:extLst>
          </p:cNvPr>
          <p:cNvSpPr/>
          <p:nvPr/>
        </p:nvSpPr>
        <p:spPr>
          <a:xfrm>
            <a:off x="4964721" y="2995521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DECBD1-6E8E-4221-A40C-76B05A1106E5}"/>
              </a:ext>
            </a:extLst>
          </p:cNvPr>
          <p:cNvGrpSpPr/>
          <p:nvPr/>
        </p:nvGrpSpPr>
        <p:grpSpPr>
          <a:xfrm rot="5400000">
            <a:off x="4855045" y="4835357"/>
            <a:ext cx="717575" cy="509953"/>
            <a:chOff x="4390294" y="3493477"/>
            <a:chExt cx="1154721" cy="8206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DB0D21-96A9-417E-9F73-82F85C6FD0D7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CC9EB13-C0B2-4CC2-83D2-F6C9957D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E23A74-FCE0-4A50-B8A3-85150F219B6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4F75546-E157-44A9-A7A2-08BD101C8D0A}"/>
              </a:ext>
            </a:extLst>
          </p:cNvPr>
          <p:cNvSpPr/>
          <p:nvPr/>
        </p:nvSpPr>
        <p:spPr>
          <a:xfrm>
            <a:off x="4955932" y="4220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474AD5-9F88-4964-8144-D9A7CDE66B1B}"/>
              </a:ext>
            </a:extLst>
          </p:cNvPr>
          <p:cNvSpPr/>
          <p:nvPr/>
        </p:nvSpPr>
        <p:spPr>
          <a:xfrm>
            <a:off x="4966140" y="5444817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FD4124-016A-43A2-874B-3D796E503FBE}"/>
              </a:ext>
            </a:extLst>
          </p:cNvPr>
          <p:cNvSpPr/>
          <p:nvPr/>
        </p:nvSpPr>
        <p:spPr>
          <a:xfrm>
            <a:off x="4966140" y="595477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D259D2-14E2-4AE1-80D4-71804ACA75DF}"/>
              </a:ext>
            </a:extLst>
          </p:cNvPr>
          <p:cNvSpPr/>
          <p:nvPr/>
        </p:nvSpPr>
        <p:spPr>
          <a:xfrm>
            <a:off x="5776544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C31F86-54AD-44FD-97AC-62A79CE82137}"/>
              </a:ext>
            </a:extLst>
          </p:cNvPr>
          <p:cNvSpPr/>
          <p:nvPr/>
        </p:nvSpPr>
        <p:spPr>
          <a:xfrm>
            <a:off x="5776544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385A43-CCFD-4E3C-8BDD-F604E982D729}"/>
              </a:ext>
            </a:extLst>
          </p:cNvPr>
          <p:cNvSpPr/>
          <p:nvPr/>
        </p:nvSpPr>
        <p:spPr>
          <a:xfrm>
            <a:off x="6620602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FCFD4F-862A-43AF-A871-BF3C89E98B79}"/>
              </a:ext>
            </a:extLst>
          </p:cNvPr>
          <p:cNvSpPr/>
          <p:nvPr/>
        </p:nvSpPr>
        <p:spPr>
          <a:xfrm>
            <a:off x="6620602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5561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52327" y="3275064"/>
            <a:ext cx="1677703" cy="102659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397462-8501-4A2A-83C0-A0B33735F6FA}"/>
              </a:ext>
            </a:extLst>
          </p:cNvPr>
          <p:cNvSpPr txBox="1"/>
          <p:nvPr/>
        </p:nvSpPr>
        <p:spPr>
          <a:xfrm>
            <a:off x="6096000" y="1335697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ED04FB-3786-4D9E-A2AC-AE44BD44C3A7}"/>
              </a:ext>
            </a:extLst>
          </p:cNvPr>
          <p:cNvCxnSpPr>
            <a:stCxn id="12" idx="1"/>
          </p:cNvCxnSpPr>
          <p:nvPr/>
        </p:nvCxnSpPr>
        <p:spPr>
          <a:xfrm flipH="1">
            <a:off x="3117343" y="1520363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27AF609-A3A1-4F50-A8B9-DB91B74C4081}"/>
              </a:ext>
            </a:extLst>
          </p:cNvPr>
          <p:cNvSpPr/>
          <p:nvPr/>
        </p:nvSpPr>
        <p:spPr>
          <a:xfrm>
            <a:off x="461747" y="16289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EBF166-4A32-43FC-8548-0F4B69AA90D9}"/>
              </a:ext>
            </a:extLst>
          </p:cNvPr>
          <p:cNvSpPr/>
          <p:nvPr/>
        </p:nvSpPr>
        <p:spPr>
          <a:xfrm>
            <a:off x="983806" y="307946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28F918-0F2B-46F4-92D0-A26335F59E9E}"/>
              </a:ext>
            </a:extLst>
          </p:cNvPr>
          <p:cNvSpPr txBox="1"/>
          <p:nvPr/>
        </p:nvSpPr>
        <p:spPr>
          <a:xfrm>
            <a:off x="5076330" y="3617446"/>
            <a:ext cx="447013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NOT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std::optional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We need to support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optional&lt;T&amp;&gt;</a:t>
            </a:r>
            <a:r>
              <a:rPr lang="en-US" dirty="0">
                <a:solidFill>
                  <a:srgbClr val="00B050"/>
                </a:solidFill>
              </a:rPr>
              <a:t> here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351E87-7EBF-4D2B-B81A-0F964589ED12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243754" y="3275066"/>
            <a:ext cx="832576" cy="665546"/>
          </a:xfrm>
          <a:prstGeom prst="bentConnector3">
            <a:avLst>
              <a:gd name="adj1" fmla="val 9998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649987-9CDE-416E-86D0-DE3F8CD4266F}"/>
              </a:ext>
            </a:extLst>
          </p:cNvPr>
          <p:cNvCxnSpPr/>
          <p:nvPr/>
        </p:nvCxnSpPr>
        <p:spPr>
          <a:xfrm>
            <a:off x="3411415" y="3275064"/>
            <a:ext cx="24911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F09111E-3DDB-4FCD-A78D-3274BFB1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85DCD-6395-47F3-82CB-9B0D5D42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93972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*first++;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0E4CB-70BA-478F-90CA-2FB1BF9B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48B4A-6CA7-4E07-BE33-ABBE5496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2327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(advance) { ++first;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7DB1A-2FC6-4927-9FA5-64EB8790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CC6E-83AE-4B7D-993F-756E276B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4871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930030" y="2455985"/>
            <a:ext cx="372340" cy="1845677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9EBC17E-563E-4598-A715-B5FA2751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85F32-57F6-422E-9C74-1D39B34F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Iterators in Rust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357E-5BC9-48AE-9496-A226AD91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0624-4507-4A25-A6AF-E86D6EF6B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960834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(fun_,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4B57-6E4F-49DE-9A8F-A467FC27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C56A-EF89-465C-98DD-271445A44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88697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F2CD4-449A-4075-A6D9-60845B94AF00}"/>
              </a:ext>
            </a:extLst>
          </p:cNvPr>
          <p:cNvSpPr txBox="1"/>
          <p:nvPr/>
        </p:nvSpPr>
        <p:spPr>
          <a:xfrm>
            <a:off x="6790632" y="5354275"/>
            <a:ext cx="15785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everything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5619F-264E-485A-A0CB-45200A7A691D}"/>
              </a:ext>
            </a:extLst>
          </p:cNvPr>
          <p:cNvCxnSpPr>
            <a:cxnSpLocks/>
          </p:cNvCxnSpPr>
          <p:nvPr/>
        </p:nvCxnSpPr>
        <p:spPr>
          <a:xfrm>
            <a:off x="2969901" y="5801983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088049-E059-4879-9BA0-D695DCDA08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3303" y="5723607"/>
            <a:ext cx="4086624" cy="302500"/>
          </a:xfrm>
          <a:prstGeom prst="bentConnector3">
            <a:avLst>
              <a:gd name="adj1" fmla="val 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8FC73-CE0F-4158-8686-BD3CF6FE9B47}"/>
              </a:ext>
            </a:extLst>
          </p:cNvPr>
          <p:cNvCxnSpPr>
            <a:cxnSpLocks/>
          </p:cNvCxnSpPr>
          <p:nvPr/>
        </p:nvCxnSpPr>
        <p:spPr>
          <a:xfrm flipV="1">
            <a:off x="3493302" y="5801983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97631" y="221004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1010468" y="468891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1010468" y="525647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5C5B46-D7F6-4251-B629-B5410DA294A0}"/>
              </a:ext>
            </a:extLst>
          </p:cNvPr>
          <p:cNvCxnSpPr>
            <a:cxnSpLocks/>
          </p:cNvCxnSpPr>
          <p:nvPr/>
        </p:nvCxnSpPr>
        <p:spPr>
          <a:xfrm>
            <a:off x="6254262" y="5354275"/>
            <a:ext cx="536370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557C28-5B8E-4787-8C6F-C880D745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84879-15A6-4893-850C-2FAA8E46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22024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59743" y="18700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946426" y="4085886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945013" y="4623430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CC213-9E26-40C8-918E-F801093E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D632-DA61-4AAC-8DF0-BE847B76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52D97-92C7-4D3F-B8D4-22C8D349A8E4}"/>
              </a:ext>
            </a:extLst>
          </p:cNvPr>
          <p:cNvSpPr txBox="1"/>
          <p:nvPr/>
        </p:nvSpPr>
        <p:spPr>
          <a:xfrm>
            <a:off x="6034549" y="5072748"/>
            <a:ext cx="550984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complete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https://github.com/tcbrindle/libflow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9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531799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C0B98-4D8B-478E-AFE5-0658B5172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39C90-146E-4BC7-9089-1F13CE02A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410642"/>
              </p:ext>
            </p:extLst>
          </p:nvPr>
        </p:nvGraphicFramePr>
        <p:xfrm>
          <a:off x="677863" y="2160588"/>
          <a:ext cx="7194183" cy="306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14180-D3F5-4E17-BF3E-7BE05F5D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15081-4750-41EA-B818-6F7488401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4A3B3DE8-77D6-4444-BF24-05DCFC12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58DBCB9A-4205-442A-9ABE-31CFA186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" y="2160588"/>
            <a:ext cx="8554211" cy="3881437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92693EE-42A7-40E2-8B6A-14C18FE13C74}"/>
              </a:ext>
            </a:extLst>
          </p:cNvPr>
          <p:cNvSpPr/>
          <p:nvPr/>
        </p:nvSpPr>
        <p:spPr>
          <a:xfrm>
            <a:off x="1189892" y="32179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58265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Rust/Python/Java/…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04507"/>
              </p:ext>
            </p:extLst>
          </p:nvPr>
        </p:nvGraphicFramePr>
        <p:xfrm>
          <a:off x="677863" y="2160588"/>
          <a:ext cx="7194183" cy="358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it.hasNext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23012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DFB69-5C4C-4FF6-80D6-09BD05897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0" y="5262555"/>
            <a:ext cx="353102" cy="46824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DB676A-E108-45C0-8E03-BE298441C75D}"/>
              </a:ext>
            </a:extLst>
          </p:cNvPr>
          <p:cNvCxnSpPr>
            <a:cxnSpLocks/>
          </p:cNvCxnSpPr>
          <p:nvPr/>
        </p:nvCxnSpPr>
        <p:spPr>
          <a:xfrm>
            <a:off x="175846" y="4188532"/>
            <a:ext cx="95074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797B5B-C459-4B2A-8161-D70D3CF0A707}"/>
              </a:ext>
            </a:extLst>
          </p:cNvPr>
          <p:cNvCxnSpPr/>
          <p:nvPr/>
        </p:nvCxnSpPr>
        <p:spPr>
          <a:xfrm flipV="1">
            <a:off x="8077200" y="3552092"/>
            <a:ext cx="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A2AA95-E748-4769-9F3D-D7039C94FC2E}"/>
              </a:ext>
            </a:extLst>
          </p:cNvPr>
          <p:cNvSpPr txBox="1"/>
          <p:nvPr/>
        </p:nvSpPr>
        <p:spPr>
          <a:xfrm>
            <a:off x="8153124" y="333240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Languages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335EF-0A0A-4FC8-8E2A-FDF514A0E98C}"/>
              </a:ext>
            </a:extLst>
          </p:cNvPr>
          <p:cNvCxnSpPr/>
          <p:nvPr/>
        </p:nvCxnSpPr>
        <p:spPr>
          <a:xfrm flipV="1">
            <a:off x="8077200" y="4347075"/>
            <a:ext cx="0" cy="533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D9FB36-1CCF-41AF-8DF1-C9D64E3E215E}"/>
              </a:ext>
            </a:extLst>
          </p:cNvPr>
          <p:cNvSpPr txBox="1"/>
          <p:nvPr/>
        </p:nvSpPr>
        <p:spPr>
          <a:xfrm>
            <a:off x="8153124" y="455731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Iterator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89FFA7-ADDB-4D70-96AB-887D890568CC}"/>
              </a:ext>
            </a:extLst>
          </p:cNvPr>
          <p:cNvCxnSpPr>
            <a:cxnSpLocks/>
          </p:cNvCxnSpPr>
          <p:nvPr/>
        </p:nvCxnSpPr>
        <p:spPr>
          <a:xfrm>
            <a:off x="175846" y="5208396"/>
            <a:ext cx="950741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996D997-C979-4F5E-BC44-7AD015A52A0F}"/>
              </a:ext>
            </a:extLst>
          </p:cNvPr>
          <p:cNvSpPr/>
          <p:nvPr/>
        </p:nvSpPr>
        <p:spPr>
          <a:xfrm>
            <a:off x="1566333" y="2700866"/>
            <a:ext cx="1778000" cy="14081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2B3C40-E05F-446F-A947-BF24F7CF0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64728-EEEA-43B9-B411-2AA2285E7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25" name="Content Placeholder 14">
            <a:extLst>
              <a:ext uri="{FF2B5EF4-FFF2-40B4-BE49-F238E27FC236}">
                <a16:creationId xmlns:a16="http://schemas.microsoft.com/office/drawing/2014/main" id="{0356ECB4-C9AA-4EFE-A5DC-C502F0D0B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0ED71-02E8-457F-A1D0-EFBA71F86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4857745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</a:t>
            </a:r>
            <a:r>
              <a:rPr lang="en-US" dirty="0">
                <a:solidFill>
                  <a:srgbClr val="0070C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rgbClr val="0070C0"/>
                </a:solidFill>
              </a:rPr>
              <a:t> in Python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BFDC318E-73A0-4A50-90A8-D894FDFA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34" y="280107"/>
            <a:ext cx="1316736" cy="131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77668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py_iterator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__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.__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804258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1A6E-9F34-4849-A1F0-36E20CE7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8FD-F822-48EB-A968-088693D7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DFF9-B967-41F2-8469-DC8459813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1BC-A9F1-4FA6-8E26-3819DF14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1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Implementing </a:t>
            </a:r>
            <a:r>
              <a:rPr lang="en-US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peek</a:t>
            </a:r>
            <a:r>
              <a:rPr lang="en-US" dirty="0">
                <a:solidFill>
                  <a:schemeClr val="accent4"/>
                </a:solidFill>
              </a:rPr>
              <a:t> in 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7390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peek_iterator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peek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9B2CE-EE35-4D8F-91A5-191005A1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98953-26CF-47EC-A9AA-7D03BCEF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2625042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68ADA-BACB-4937-A935-DEB23199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83183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Optional&lt;reference&gt;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eference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2" y="2174631"/>
            <a:ext cx="1236785" cy="879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</p:cNvCxnSpPr>
          <p:nvPr/>
        </p:nvCxnSpPr>
        <p:spPr>
          <a:xfrm flipH="1" flipV="1">
            <a:off x="3528646" y="3163414"/>
            <a:ext cx="867509" cy="179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96155" y="3279819"/>
            <a:ext cx="621322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030418" y="3017659"/>
            <a:ext cx="498228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3DF59-6BFE-4245-B1A7-1A693AB45C8C}"/>
              </a:ext>
            </a:extLst>
          </p:cNvPr>
          <p:cNvSpPr/>
          <p:nvPr/>
        </p:nvSpPr>
        <p:spPr>
          <a:xfrm>
            <a:off x="3464171" y="3541979"/>
            <a:ext cx="498229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35B68A-EBA2-497F-A4A9-15E430C0DAD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47294" y="3279819"/>
            <a:ext cx="465992" cy="262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F841-24F7-4AA3-923E-6426FF55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1D608-1A53-4B78-9E0D-56F44C506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5F0721-369B-42DF-A776-A163DCAC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some </a:t>
            </a:r>
            <a:r>
              <a:rPr lang="en-US" dirty="0">
                <a:solidFill>
                  <a:schemeClr val="accent5"/>
                </a:solidFill>
              </a:rPr>
              <a:t>uniform </a:t>
            </a:r>
            <a:r>
              <a:rPr lang="en-US" dirty="0"/>
              <a:t>access pattern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7EB61D-1C82-4706-A4A0-7F16B40B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Iterator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EFDC-9EF3-4822-AED7-9F8AC42D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69397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3" y="2174632"/>
            <a:ext cx="1441938" cy="1168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3789483" y="3409286"/>
            <a:ext cx="564863" cy="281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54346" y="356007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291255" y="3278206"/>
            <a:ext cx="498228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19073BC2-E099-412D-B426-44ED29CF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426644"/>
            <a:ext cx="1316736" cy="1316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03A7D2-A0FA-4A01-B67B-5E761FC50E8E}"/>
              </a:ext>
            </a:extLst>
          </p:cNvPr>
          <p:cNvSpPr/>
          <p:nvPr/>
        </p:nvSpPr>
        <p:spPr>
          <a:xfrm>
            <a:off x="3437341" y="382223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988C0-924C-46C2-829E-4E96A3B07BD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40371" y="3530511"/>
            <a:ext cx="152336" cy="291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5A338-BD41-44FD-984A-F5356A1E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BC2B1-E752-46FD-9B9E-EDDDE4D4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95" y="428525"/>
            <a:ext cx="1316736" cy="174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FDB7C-5F3B-4113-BE34-01517DBA2422}"/>
              </a:ext>
            </a:extLst>
          </p:cNvPr>
          <p:cNvSpPr txBox="1"/>
          <p:nvPr/>
        </p:nvSpPr>
        <p:spPr>
          <a:xfrm>
            <a:off x="795528" y="1270000"/>
            <a:ext cx="502733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526D7-C22B-4FD4-988B-63971F532345}"/>
              </a:ext>
            </a:extLst>
          </p:cNvPr>
          <p:cNvCxnSpPr>
            <a:cxnSpLocks/>
          </p:cNvCxnSpPr>
          <p:nvPr/>
        </p:nvCxnSpPr>
        <p:spPr>
          <a:xfrm flipH="1" flipV="1">
            <a:off x="2404696" y="1709523"/>
            <a:ext cx="851775" cy="153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828764-F387-4BB8-8655-6E3EC73351B6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2764890" y="3414913"/>
            <a:ext cx="621057" cy="151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77F4-61DC-4F78-9E16-61E2724C332D}"/>
              </a:ext>
            </a:extLst>
          </p:cNvPr>
          <p:cNvSpPr/>
          <p:nvPr/>
        </p:nvSpPr>
        <p:spPr>
          <a:xfrm>
            <a:off x="3385947" y="3459517"/>
            <a:ext cx="1007633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1FF3AD-CF3C-4C3F-AB91-AD737CB05368}"/>
              </a:ext>
            </a:extLst>
          </p:cNvPr>
          <p:cNvSpPr/>
          <p:nvPr/>
        </p:nvSpPr>
        <p:spPr>
          <a:xfrm>
            <a:off x="1876479" y="3307942"/>
            <a:ext cx="888411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F16B5-282A-4D0E-A8B0-745935DD5F45}"/>
              </a:ext>
            </a:extLst>
          </p:cNvPr>
          <p:cNvSpPr/>
          <p:nvPr/>
        </p:nvSpPr>
        <p:spPr>
          <a:xfrm>
            <a:off x="2132387" y="5481029"/>
            <a:ext cx="1023407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E316D-90EA-4561-A214-1E606D4F03AD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2320685" y="3521883"/>
            <a:ext cx="323406" cy="1959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drop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(2);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C6324-D2B3-4EDA-8F9A-75F8BA4C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uiExpand="1"/>
      <p:bldP spid="11" grpId="0" uiExpand="1" animBg="1"/>
      <p:bldP spid="14" grpId="0" uiExpand="1" animBg="1"/>
      <p:bldP spid="15" grpId="0" uiExpan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       | </a:t>
            </a:r>
            <a:r>
              <a:rPr lang="en-US" dirty="0">
                <a:solidFill>
                  <a:srgbClr val="795E26"/>
                </a:solidFill>
                <a:latin typeface="Fira Code, Consolas,  Courier New"/>
              </a:rPr>
              <a:t>drop</a:t>
            </a:r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(2)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Exactly 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43999-02E6-41CC-A21A-95F9E4F5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the iterator languages offer free performance? </a:t>
            </a:r>
          </a:p>
          <a:p>
            <a:r>
              <a:rPr lang="en-US" dirty="0"/>
              <a:t>Do the iterator languages offer equivalent functionality?</a:t>
            </a:r>
          </a:p>
          <a:p>
            <a:r>
              <a:rPr lang="en-US" dirty="0"/>
              <a:t>Consider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r>
              <a:rPr lang="en-US" dirty="0"/>
              <a:t>…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DD4C5-10C3-4D8A-A384-1544D95C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3352-F543-44C0-99D1-50B61EC4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(it !=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0E753-7D78-4253-9A5E-51366487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????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4063-E802-4A93-B863-E45DB551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9209E-86EE-4C90-A3DD-7307309F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062D-F498-4E8C-96FD-50903EDC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4F6C0-4083-46A7-AF5F-02D9211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283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F835-2AA1-44A5-B4CB-243A577E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F7F77-6831-4898-A25F-D0074DF6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37297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13AD-9E43-464D-B2D8-D6701EBF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615-09F7-47D1-861B-3623354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85A3E-2338-4740-91B4-746E8DFD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E74-D7B3-4A9A-87DB-C5F3FEFB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(&amp;*r -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2369-251A-4128-90AA-28DC9879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75D50-1653-4BBB-B56F-BB477977D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pos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(pos)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(*pos);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A8A38-1CAC-4255-8039-7B699E6F30F5}"/>
              </a:ext>
            </a:extLst>
          </p:cNvPr>
          <p:cNvSpPr txBox="1"/>
          <p:nvPr/>
        </p:nvSpPr>
        <p:spPr>
          <a:xfrm>
            <a:off x="5252152" y="5832901"/>
            <a:ext cx="231826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Hope v is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access?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E2500-E9F4-4E03-80D6-CB998068DF56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516244" y="5965902"/>
            <a:ext cx="735908" cy="282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0ECC31-5928-4638-9869-57D2065F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C0A65-1B20-480E-AFE0-0E16F0AB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6DDA-8350-4848-9D76-8850566E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copyable </a:t>
            </a:r>
            <a:r>
              <a:rPr lang="en-US" dirty="0">
                <a:solidFill>
                  <a:schemeClr val="accent1"/>
                </a:solidFill>
              </a:rPr>
              <a:t>Rust Iterator </a:t>
            </a:r>
            <a:r>
              <a:rPr lang="en-US" dirty="0"/>
              <a:t>is isomorphic to a </a:t>
            </a:r>
            <a:r>
              <a:rPr lang="en-US" dirty="0">
                <a:solidFill>
                  <a:srgbClr val="00B0F0"/>
                </a:solidFill>
              </a:rPr>
              <a:t>C++ Forward Range</a:t>
            </a:r>
          </a:p>
          <a:p>
            <a:r>
              <a:rPr lang="en-US" dirty="0"/>
              <a:t>A non-copyable </a:t>
            </a:r>
            <a:r>
              <a:rPr lang="en-US" dirty="0">
                <a:solidFill>
                  <a:schemeClr val="accent1"/>
                </a:solidFill>
              </a:rPr>
              <a:t>Rust Iterator </a:t>
            </a:r>
            <a:r>
              <a:rPr lang="en-US" dirty="0"/>
              <a:t>is isomorphic to a </a:t>
            </a:r>
            <a:r>
              <a:rPr lang="en-US" dirty="0">
                <a:solidFill>
                  <a:srgbClr val="00B0F0"/>
                </a:solidFill>
              </a:rPr>
              <a:t>C++ Input Range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500970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sentinel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iterator;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sentinel;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5359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0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1714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96123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833112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0884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7273145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++pos_;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7526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632096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 </a:t>
            </a:r>
            <a:r>
              <a:rPr lang="en-US" sz="12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++pos_;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endParaRPr lang="en-US" sz="12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sentinel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cache_;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8537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 </a:t>
            </a:r>
            <a:r>
              <a:rPr lang="en-US" sz="2600" dirty="0">
                <a:solidFill>
                  <a:srgbClr val="0070C0"/>
                </a:solidFill>
              </a:rPr>
              <a:t>Forward</a:t>
            </a:r>
            <a:r>
              <a:rPr lang="en-US" sz="2600" dirty="0"/>
              <a:t> only!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sort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lower_bound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upper_bound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equal_range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binary_search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next_permutation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prev_permutation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stable_partition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or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rotate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partition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returns index)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max_element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minmax_element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(questionable)</a:t>
            </a:r>
          </a:p>
          <a:p>
            <a:r>
              <a:rPr lang="en-US" sz="20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What about 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copy</a:t>
            </a:r>
            <a:r>
              <a:rPr lang="en-US" sz="20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?</a:t>
            </a:r>
          </a:p>
          <a:p>
            <a:pPr marL="457200" lvl="1" indent="0">
              <a:buNone/>
            </a:pPr>
            <a:endParaRPr lang="en-US" sz="1800" dirty="0">
              <a:latin typeface="The Hand Extrablack" panose="03070A02030502020204" pitchFamily="66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2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914400" lvl="2" indent="0">
              <a:buNone/>
            </a:pPr>
            <a:endParaRPr lang="en-US" sz="2400" dirty="0"/>
          </a:p>
          <a:p>
            <a:pPr lvl="1"/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24578-FC27-4004-91F9-4BBE0ABFBDD1}"/>
              </a:ext>
            </a:extLst>
          </p:cNvPr>
          <p:cNvSpPr txBox="1"/>
          <p:nvPr/>
        </p:nvSpPr>
        <p:spPr>
          <a:xfrm>
            <a:off x="2917998" y="3429000"/>
            <a:ext cx="6801862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vector&lt;string&gt; names = {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"Bob"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"Steve"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"Jane"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ages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after this: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ages  = [27,    31,   37 ]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names = [Steve, Jane, Bob]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sort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zip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(ages, names));</a:t>
            </a:r>
          </a:p>
        </p:txBody>
      </p:sp>
    </p:spTree>
    <p:extLst>
      <p:ext uri="{BB962C8B-B14F-4D97-AF65-F5344CB8AC3E}">
        <p14:creationId xmlns:p14="http://schemas.microsoft.com/office/powerpoint/2010/main" val="35663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401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copy</a:t>
            </a:r>
            <a:r>
              <a:rPr lang="en-US" sz="2800" dirty="0"/>
              <a:t> is clearly </a:t>
            </a:r>
            <a:r>
              <a:rPr lang="en-US" sz="2800" i="1" dirty="0"/>
              <a:t>implementable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… just not great?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24578-FC27-4004-91F9-4BBE0ABFBDD1}"/>
              </a:ext>
            </a:extLst>
          </p:cNvPr>
          <p:cNvSpPr txBox="1"/>
          <p:nvPr/>
        </p:nvSpPr>
        <p:spPr>
          <a:xfrm>
            <a:off x="1447642" y="2741372"/>
            <a:ext cx="7904728" cy="34163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rust_iterator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,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rust_iterator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assignable_from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::reference,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::reference&gt;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795E26"/>
                </a:solidFill>
                <a:latin typeface="Fira Code" panose="020B08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,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(;;)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Fira Code" panose="020B0809050000020004" pitchFamily="49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(!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Fira Code" panose="020B0809050000020004" pitchFamily="49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(!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*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*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17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16" y="399556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08" y="399556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70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208-7F96-4B5A-85D6-42D42D6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Traversal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59C477-026A-41D5-AFDA-8D8B4E03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19" y="2386806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4616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42340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171590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5549" y="1930400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D9252-439D-4D7E-B3C9-A92D82A2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EC85F-EEC6-42D9-9187-8B2D5D37F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Stepanov</a:t>
            </a:r>
            <a:r>
              <a:rPr lang="en-US" dirty="0"/>
              <a:t> with Love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603B-DC54-4AA1-8463-1572C261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8528" y="1930400"/>
            <a:ext cx="65261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9035E-95A9-402B-8CCD-A8DCE9AF8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33" y="1981605"/>
            <a:ext cx="1466425" cy="97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D2E5B4-AA78-498A-83EB-877516E40985}"/>
              </a:ext>
            </a:extLst>
          </p:cNvPr>
          <p:cNvSpPr/>
          <p:nvPr/>
        </p:nvSpPr>
        <p:spPr>
          <a:xfrm>
            <a:off x="2509113" y="2487533"/>
            <a:ext cx="55595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B94C2-4418-46B8-B257-785592CA68F4}"/>
              </a:ext>
            </a:extLst>
          </p:cNvPr>
          <p:cNvSpPr/>
          <p:nvPr/>
        </p:nvSpPr>
        <p:spPr>
          <a:xfrm>
            <a:off x="2509113" y="4420789"/>
            <a:ext cx="79735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34593-32C4-47E6-B5CA-0E08D5955E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726387" y="3496530"/>
            <a:ext cx="782726" cy="10815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5B4E08-0A99-4D06-918D-8B7E68447B14}"/>
              </a:ext>
            </a:extLst>
          </p:cNvPr>
          <p:cNvSpPr txBox="1"/>
          <p:nvPr/>
        </p:nvSpPr>
        <p:spPr>
          <a:xfrm>
            <a:off x="95098" y="3034865"/>
            <a:ext cx="1631289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Loop is outside of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the iterator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4936F9-09B2-40DE-9A26-BD46F35540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26387" y="2644810"/>
            <a:ext cx="782726" cy="8517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7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82745-B694-4BA3-ADB9-66519396AF6E}"/>
              </a:ext>
            </a:extLst>
          </p:cNvPr>
          <p:cNvSpPr/>
          <p:nvPr/>
        </p:nvSpPr>
        <p:spPr>
          <a:xfrm>
            <a:off x="3503980" y="2474233"/>
            <a:ext cx="1148487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2E766-7F30-4933-8211-2B78EABD6241}"/>
              </a:ext>
            </a:extLst>
          </p:cNvPr>
          <p:cNvSpPr txBox="1"/>
          <p:nvPr/>
        </p:nvSpPr>
        <p:spPr>
          <a:xfrm>
            <a:off x="95098" y="3034865"/>
            <a:ext cx="1631289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Loop is </a:t>
            </a:r>
            <a:r>
              <a:rPr lang="en-US" i="1" dirty="0">
                <a:solidFill>
                  <a:schemeClr val="accent2"/>
                </a:solidFill>
              </a:rPr>
              <a:t>inside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the iterator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F1EE1-6558-4468-B86C-CDE7E5E22F7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726387" y="2648102"/>
            <a:ext cx="1777593" cy="70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6149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&lt;invocable&lt;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(; first != last; ++first)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49E9-7B35-4F89-93E7-8B0C94329826}"/>
              </a:ext>
            </a:extLst>
          </p:cNvPr>
          <p:cNvSpPr/>
          <p:nvPr/>
        </p:nvSpPr>
        <p:spPr>
          <a:xfrm>
            <a:off x="1703443" y="4040351"/>
            <a:ext cx="47548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first != last; ++first)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005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first != last; ++first)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6383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*first++))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8175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SCOPE_EXIT { ++first;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99564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Rust Iterator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24534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rust_stream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it;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0BBFF-41DC-4E7B-B6D7-19904E005AD0}"/>
              </a:ext>
            </a:extLst>
          </p:cNvPr>
          <p:cNvSpPr/>
          <p:nvPr/>
        </p:nvSpPr>
        <p:spPr>
          <a:xfrm>
            <a:off x="1689811" y="3805599"/>
            <a:ext cx="72420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362C6-9314-494D-AA02-4D3488CFECA2}"/>
              </a:ext>
            </a:extLst>
          </p:cNvPr>
          <p:cNvSpPr/>
          <p:nvPr/>
        </p:nvSpPr>
        <p:spPr>
          <a:xfrm>
            <a:off x="4613565" y="4281087"/>
            <a:ext cx="2270038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0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69733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predicate&lt;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filter_stream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D7BE8-BA92-4693-A945-39D7D2B992F2}"/>
              </a:ext>
            </a:extLst>
          </p:cNvPr>
          <p:cNvSpPr/>
          <p:nvPr/>
        </p:nvSpPr>
        <p:spPr>
          <a:xfrm>
            <a:off x="6005071" y="407988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0AA69-E74E-4E8E-BFC0-198B552D7477}"/>
              </a:ext>
            </a:extLst>
          </p:cNvPr>
          <p:cNvSpPr/>
          <p:nvPr/>
        </p:nvSpPr>
        <p:spPr>
          <a:xfrm>
            <a:off x="4296811" y="4303657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D5A7B-B398-4D7F-8648-29E9727479B8}"/>
              </a:ext>
            </a:extLst>
          </p:cNvPr>
          <p:cNvSpPr/>
          <p:nvPr/>
        </p:nvSpPr>
        <p:spPr>
          <a:xfrm>
            <a:off x="5167320" y="454354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07196-8C81-4CF6-8339-8CDCFBC70D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53000" y="4212716"/>
            <a:ext cx="1052071" cy="232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2A0B4-1952-4BFC-8096-6D04BC0FBB5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830863" y="4345549"/>
            <a:ext cx="450182" cy="340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C56A96-35A6-4971-AE70-EFF61AFFE34E}"/>
              </a:ext>
            </a:extLst>
          </p:cNvPr>
          <p:cNvSpPr txBox="1"/>
          <p:nvPr/>
        </p:nvSpPr>
        <p:spPr>
          <a:xfrm>
            <a:off x="4164026" y="3839713"/>
            <a:ext cx="673133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work in progress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https://github.com/BRevzin/rivers/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Inspired by Joaquín M López Muñoz’s</a:t>
            </a:r>
          </a:p>
          <a:p>
            <a:pPr algn="ctr"/>
            <a:r>
              <a:rPr lang="en-US" sz="2400" dirty="0">
                <a:hlinkClick r:id="rId5"/>
              </a:rPr>
              <a:t>https://github.com/joaquintides/transrangers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577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EE292-33BE-4921-A1D6-65D588ED1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Streams?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48A978-9321-4D46-80CE-0729D0ECA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there some advantage to internal iteration?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3A0F4B8-7071-44AE-9EE7-44FB1F06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 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102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filtered = 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(; first != last; ++first)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244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5698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filtered = 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380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66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4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994884"/>
            <a:ext cx="666400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92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6D7EFF-AE1D-4D18-A291-6BE81E4D1A5A}"/>
              </a:ext>
            </a:extLst>
          </p:cNvPr>
          <p:cNvSpPr txBox="1"/>
          <p:nvPr/>
        </p:nvSpPr>
        <p:spPr>
          <a:xfrm>
            <a:off x="5383775" y="1570936"/>
            <a:ext cx="44582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F354EC-3ED1-488C-932A-7B5FA25A0150}"/>
              </a:ext>
            </a:extLst>
          </p:cNvPr>
          <p:cNvSpPr/>
          <p:nvPr/>
        </p:nvSpPr>
        <p:spPr>
          <a:xfrm>
            <a:off x="677334" y="3773978"/>
            <a:ext cx="3096644" cy="29925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0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9751F-DEA4-4F49-A901-F3C7E443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ranges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88697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a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::list&lt;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b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c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stuff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chain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(a, b, c);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// {1, 2, 3, 4, 5, 6, 7, 8}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628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050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3D7A2-06DB-45D3-ABE1-369E67CDA4BD}"/>
              </a:ext>
            </a:extLst>
          </p:cNvPr>
          <p:cNvCxnSpPr/>
          <p:nvPr/>
        </p:nvCxnSpPr>
        <p:spPr>
          <a:xfrm>
            <a:off x="2432538" y="4947138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85DE7B-2BB1-457F-88FF-747B962D06AC}"/>
              </a:ext>
            </a:extLst>
          </p:cNvPr>
          <p:cNvSpPr txBox="1"/>
          <p:nvPr/>
        </p:nvSpPr>
        <p:spPr>
          <a:xfrm>
            <a:off x="2473610" y="46237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1517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0968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770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5824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how do you differentiate *which* vector&lt;int&gt;::iterator?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655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4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471643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endParaRPr lang="en-US" sz="11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constexpr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(I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 ==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cur_ 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41B6E-2526-4F59-8EB5-353D63B5068D}"/>
              </a:ext>
            </a:extLst>
          </p:cNvPr>
          <p:cNvSpPr/>
          <p:nvPr/>
        </p:nvSpPr>
        <p:spPr>
          <a:xfrm>
            <a:off x="1986427" y="4117047"/>
            <a:ext cx="5123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A4C4D-AC19-4F97-8DBF-C5E780775A1F}"/>
              </a:ext>
            </a:extLst>
          </p:cNvPr>
          <p:cNvSpPr txBox="1"/>
          <p:nvPr/>
        </p:nvSpPr>
        <p:spPr>
          <a:xfrm>
            <a:off x="7297896" y="406521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ECAE-CC62-4ACB-A9EC-3345EC19566E}"/>
              </a:ext>
            </a:extLst>
          </p:cNvPr>
          <p:cNvSpPr/>
          <p:nvPr/>
        </p:nvSpPr>
        <p:spPr>
          <a:xfrm>
            <a:off x="1385363" y="4794767"/>
            <a:ext cx="4869134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72F07-55F9-4CDE-BBCD-992541291762}"/>
              </a:ext>
            </a:extLst>
          </p:cNvPr>
          <p:cNvSpPr txBox="1"/>
          <p:nvPr/>
        </p:nvSpPr>
        <p:spPr>
          <a:xfrm>
            <a:off x="6406305" y="4974205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F39E2-0887-4C62-8C66-B557CD9A99D7}"/>
              </a:ext>
            </a:extLst>
          </p:cNvPr>
          <p:cNvSpPr/>
          <p:nvPr/>
        </p:nvSpPr>
        <p:spPr>
          <a:xfrm>
            <a:off x="1986426" y="2605991"/>
            <a:ext cx="5043481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8689-9D12-4FC8-9385-2428949D6CF9}"/>
              </a:ext>
            </a:extLst>
          </p:cNvPr>
          <p:cNvSpPr txBox="1"/>
          <p:nvPr/>
        </p:nvSpPr>
        <p:spPr>
          <a:xfrm>
            <a:off x="7297895" y="2554158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2C954-72F2-4A2D-BADF-4129ACB892E4}"/>
              </a:ext>
            </a:extLst>
          </p:cNvPr>
          <p:cNvSpPr/>
          <p:nvPr/>
        </p:nvSpPr>
        <p:spPr>
          <a:xfrm>
            <a:off x="1385364" y="6172989"/>
            <a:ext cx="2133248" cy="242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6DAEF-B7AE-4640-A7E9-316524685156}"/>
              </a:ext>
            </a:extLst>
          </p:cNvPr>
          <p:cNvSpPr txBox="1"/>
          <p:nvPr/>
        </p:nvSpPr>
        <p:spPr>
          <a:xfrm>
            <a:off x="3656809" y="618030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921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input_iterator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...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267F99"/>
                </a:solidFill>
                <a:latin typeface="Fira Code" panose="020B0809050000020004" pitchFamily="49" charset="0"/>
              </a:rPr>
              <a:t>chain_iterator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which_;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++which_;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4839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which_ &lt;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(Is); ++which_)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E0623-F2C6-4DD0-A7FE-7DC320793F4E}"/>
              </a:ext>
            </a:extLst>
          </p:cNvPr>
          <p:cNvSpPr/>
          <p:nvPr/>
        </p:nvSpPr>
        <p:spPr>
          <a:xfrm>
            <a:off x="2537287" y="4661934"/>
            <a:ext cx="2780863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8A14D-0DC9-40A2-9ADB-D49DCFF27158}"/>
              </a:ext>
            </a:extLst>
          </p:cNvPr>
          <p:cNvSpPr txBox="1"/>
          <p:nvPr/>
        </p:nvSpPr>
        <p:spPr>
          <a:xfrm>
            <a:off x="5083255" y="4185194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2DD10-9656-4B45-BACF-713E023F9F63}"/>
              </a:ext>
            </a:extLst>
          </p:cNvPr>
          <p:cNvSpPr/>
          <p:nvPr/>
        </p:nvSpPr>
        <p:spPr>
          <a:xfrm>
            <a:off x="2539725" y="2924964"/>
            <a:ext cx="6187309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76BCD-3601-4EF0-A36C-8558CC1F4D5C}"/>
              </a:ext>
            </a:extLst>
          </p:cNvPr>
          <p:cNvSpPr txBox="1"/>
          <p:nvPr/>
        </p:nvSpPr>
        <p:spPr>
          <a:xfrm>
            <a:off x="8410585" y="331858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55858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285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        // 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232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(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(streams),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F2305-6197-4E59-AC4D-E8C959CA3AD3}"/>
              </a:ext>
            </a:extLst>
          </p:cNvPr>
          <p:cNvSpPr txBox="1"/>
          <p:nvPr/>
        </p:nvSpPr>
        <p:spPr>
          <a:xfrm>
            <a:off x="4818821" y="4927924"/>
            <a:ext cx="17139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zero branches!</a:t>
            </a:r>
          </a:p>
        </p:txBody>
      </p:sp>
    </p:spTree>
    <p:extLst>
      <p:ext uri="{BB962C8B-B14F-4D97-AF65-F5344CB8AC3E}">
        <p14:creationId xmlns:p14="http://schemas.microsoft.com/office/powerpoint/2010/main" val="424187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 // :-)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4732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}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});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4F3A-783B-47DB-892D-3FDD6C782C52}"/>
              </a:ext>
            </a:extLst>
          </p:cNvPr>
          <p:cNvSpPr/>
          <p:nvPr/>
        </p:nvSpPr>
        <p:spPr>
          <a:xfrm>
            <a:off x="2368382" y="3816798"/>
            <a:ext cx="3727618" cy="17786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6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647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752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5384"/>
            <a:ext cx="1313180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</p:txBody>
      </p:sp>
    </p:spTree>
    <p:extLst>
      <p:ext uri="{BB962C8B-B14F-4D97-AF65-F5344CB8AC3E}">
        <p14:creationId xmlns:p14="http://schemas.microsoft.com/office/powerpoint/2010/main" val="104033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22641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5384"/>
            <a:ext cx="206178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  <a:p>
            <a:r>
              <a:rPr lang="en-US" dirty="0">
                <a:solidFill>
                  <a:schemeClr val="accent2"/>
                </a:solidFill>
              </a:rPr>
              <a:t>easily optimizable</a:t>
            </a:r>
          </a:p>
        </p:txBody>
      </p:sp>
    </p:spTree>
    <p:extLst>
      <p:ext uri="{BB962C8B-B14F-4D97-AF65-F5344CB8AC3E}">
        <p14:creationId xmlns:p14="http://schemas.microsoft.com/office/powerpoint/2010/main" val="146435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 </a:t>
            </a:r>
            <a:r>
              <a:rPr lang="en-US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}, 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Internal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>
                <a:solidFill>
                  <a:schemeClr val="accent3"/>
                </a:solidFill>
              </a:rPr>
              <a:t>External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FEC7-538E-46EC-8859-A191217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Equivalent to hand-written loops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Can be much faster than C++ or Rust model in pathological cases (e.g.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… but would be slower if you aren’t just doing a terminal</a:t>
            </a:r>
            <a:endParaRPr lang="en-US" sz="2400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6" y="361517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8" y="361517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41D4284-85E6-416E-91D8-40933F3EE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42" y="375435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1716A-B4D2-4870-A7F4-DC8B56DC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241145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1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CB834-CDB7-47AC-9629-11D0CC2E3F9D}"/>
              </a:ext>
            </a:extLst>
          </p:cNvPr>
          <p:cNvCxnSpPr/>
          <p:nvPr/>
        </p:nvCxnSpPr>
        <p:spPr>
          <a:xfrm>
            <a:off x="6580879" y="4910006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FD9813-7731-4C91-A4B8-9C2BC1287B70}"/>
              </a:ext>
            </a:extLst>
          </p:cNvPr>
          <p:cNvSpPr txBox="1"/>
          <p:nvPr/>
        </p:nvSpPr>
        <p:spPr>
          <a:xfrm>
            <a:off x="6621951" y="458659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1755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4FAA2-4712-4FD7-997B-74FFFFC832CA}"/>
              </a:ext>
            </a:extLst>
          </p:cNvPr>
          <p:cNvCxnSpPr/>
          <p:nvPr/>
        </p:nvCxnSpPr>
        <p:spPr>
          <a:xfrm flipV="1">
            <a:off x="4788878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46B402-E431-41DA-BCB9-6E810FD9C0ED}"/>
              </a:ext>
            </a:extLst>
          </p:cNvPr>
          <p:cNvSpPr/>
          <p:nvPr/>
        </p:nvSpPr>
        <p:spPr>
          <a:xfrm>
            <a:off x="3452446" y="4917831"/>
            <a:ext cx="1207477" cy="386895"/>
          </a:xfrm>
          <a:custGeom>
            <a:avLst/>
            <a:gdLst>
              <a:gd name="connsiteX0" fmla="*/ 0 w 1207477"/>
              <a:gd name="connsiteY0" fmla="*/ 0 h 386895"/>
              <a:gd name="connsiteX1" fmla="*/ 662354 w 1207477"/>
              <a:gd name="connsiteY1" fmla="*/ 386861 h 386895"/>
              <a:gd name="connsiteX2" fmla="*/ 1207477 w 1207477"/>
              <a:gd name="connsiteY2" fmla="*/ 17584 h 38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477" h="386895">
                <a:moveTo>
                  <a:pt x="0" y="0"/>
                </a:moveTo>
                <a:cubicBezTo>
                  <a:pt x="230554" y="191965"/>
                  <a:pt x="461108" y="383930"/>
                  <a:pt x="662354" y="386861"/>
                </a:cubicBezTo>
                <a:cubicBezTo>
                  <a:pt x="863600" y="389792"/>
                  <a:pt x="1035538" y="203688"/>
                  <a:pt x="1207477" y="1758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FB2C9-873F-4DDB-9DE7-93A80DFCB872}"/>
              </a:ext>
            </a:extLst>
          </p:cNvPr>
          <p:cNvSpPr txBox="1"/>
          <p:nvPr/>
        </p:nvSpPr>
        <p:spPr>
          <a:xfrm>
            <a:off x="3878751" y="530371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+=2</a:t>
            </a:r>
          </a:p>
        </p:txBody>
      </p:sp>
    </p:spTree>
    <p:extLst>
      <p:ext uri="{BB962C8B-B14F-4D97-AF65-F5344CB8AC3E}">
        <p14:creationId xmlns:p14="http://schemas.microsoft.com/office/powerpoint/2010/main" val="7782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00887"/>
              </p:ext>
            </p:extLst>
          </p:nvPr>
        </p:nvGraphicFramePr>
        <p:xfrm>
          <a:off x="677863" y="2160588"/>
          <a:ext cx="6695951" cy="85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82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344124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20626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31830"/>
            <a:ext cx="303266" cy="340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6DA01-CC43-4613-9401-592AFFC26850}"/>
              </a:ext>
            </a:extLst>
          </p:cNvPr>
          <p:cNvSpPr txBox="1"/>
          <p:nvPr/>
        </p:nvSpPr>
        <p:spPr>
          <a:xfrm>
            <a:off x="7071201" y="273416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1077E-4F4B-4DE6-B41D-DC01E4F8655C}"/>
              </a:ext>
            </a:extLst>
          </p:cNvPr>
          <p:cNvCxnSpPr>
            <a:endCxn id="3" idx="1"/>
          </p:cNvCxnSpPr>
          <p:nvPr/>
        </p:nvCxnSpPr>
        <p:spPr>
          <a:xfrm flipV="1">
            <a:off x="5533292" y="2918834"/>
            <a:ext cx="1537909" cy="65670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C1DB7B-543A-4952-859E-BF160AA8B099}"/>
              </a:ext>
            </a:extLst>
          </p:cNvPr>
          <p:cNvSpPr txBox="1"/>
          <p:nvPr/>
        </p:nvSpPr>
        <p:spPr>
          <a:xfrm>
            <a:off x="7357549" y="3295502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55B17F-6024-4035-B5DB-9DBE5BE30A08}"/>
              </a:ext>
            </a:extLst>
          </p:cNvPr>
          <p:cNvCxnSpPr>
            <a:cxnSpLocks/>
            <a:stCxn id="8" idx="2"/>
            <a:endCxn id="25" idx="1"/>
          </p:cNvCxnSpPr>
          <p:nvPr/>
        </p:nvCxnSpPr>
        <p:spPr>
          <a:xfrm flipV="1">
            <a:off x="5662246" y="3480168"/>
            <a:ext cx="1695303" cy="47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>
            <a:extLst>
              <a:ext uri="{FF2B5EF4-FFF2-40B4-BE49-F238E27FC236}">
                <a16:creationId xmlns:a16="http://schemas.microsoft.com/office/drawing/2014/main" id="{D291A78E-0D9B-4FBE-BC59-AC37E9EB66BA}"/>
              </a:ext>
            </a:extLst>
          </p:cNvPr>
          <p:cNvSpPr/>
          <p:nvPr/>
        </p:nvSpPr>
        <p:spPr>
          <a:xfrm>
            <a:off x="5228492" y="3845169"/>
            <a:ext cx="433754" cy="222739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83A3E3-2BC2-4ABE-91B7-933847303A1D}"/>
              </a:ext>
            </a:extLst>
          </p:cNvPr>
          <p:cNvSpPr txBox="1"/>
          <p:nvPr/>
        </p:nvSpPr>
        <p:spPr>
          <a:xfrm>
            <a:off x="7984599" y="459357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CE086-F0E5-4B11-95E7-83F21D6507CE}"/>
              </a:ext>
            </a:extLst>
          </p:cNvPr>
          <p:cNvCxnSpPr>
            <a:cxnSpLocks/>
            <a:stCxn id="31" idx="2"/>
            <a:endCxn id="29" idx="1"/>
          </p:cNvCxnSpPr>
          <p:nvPr/>
        </p:nvCxnSpPr>
        <p:spPr>
          <a:xfrm>
            <a:off x="7237988" y="4772375"/>
            <a:ext cx="746611" cy="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E5DFFF3F-D2A9-4553-9EA4-D1828DBA7564}"/>
              </a:ext>
            </a:extLst>
          </p:cNvPr>
          <p:cNvSpPr/>
          <p:nvPr/>
        </p:nvSpPr>
        <p:spPr>
          <a:xfrm>
            <a:off x="6821820" y="4226169"/>
            <a:ext cx="416168" cy="1092412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33143-4C93-4A4C-9E83-7C18F71A37B6}"/>
              </a:ext>
            </a:extLst>
          </p:cNvPr>
          <p:cNvSpPr txBox="1"/>
          <p:nvPr/>
        </p:nvSpPr>
        <p:spPr>
          <a:xfrm>
            <a:off x="6161472" y="1479516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65ADD-CEE6-4D9F-81F1-50D88C70E410}"/>
              </a:ext>
            </a:extLst>
          </p:cNvPr>
          <p:cNvCxnSpPr>
            <a:stCxn id="37" idx="1"/>
          </p:cNvCxnSpPr>
          <p:nvPr/>
        </p:nvCxnSpPr>
        <p:spPr>
          <a:xfrm flipH="1">
            <a:off x="3182815" y="1664182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E223F6-4293-4C32-93AD-1FE05D0A0839}"/>
              </a:ext>
            </a:extLst>
          </p:cNvPr>
          <p:cNvSpPr txBox="1"/>
          <p:nvPr/>
        </p:nvSpPr>
        <p:spPr>
          <a:xfrm>
            <a:off x="64803" y="5185445"/>
            <a:ext cx="122506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</a:t>
            </a:r>
            <a:b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EC42B7-AAD9-4DF7-913D-AA55FC93B08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77334" y="1848848"/>
            <a:ext cx="213620" cy="3336597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8FCE61-CEC5-44FD-94DF-27422C33EDF5}"/>
              </a:ext>
            </a:extLst>
          </p:cNvPr>
          <p:cNvCxnSpPr>
            <a:stCxn id="40" idx="0"/>
          </p:cNvCxnSpPr>
          <p:nvPr/>
        </p:nvCxnSpPr>
        <p:spPr>
          <a:xfrm flipV="1">
            <a:off x="677334" y="4900246"/>
            <a:ext cx="547728" cy="285199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8" grpId="0" animBg="1"/>
      <p:bldP spid="29" grpId="0" animBg="1"/>
      <p:bldP spid="31" grpId="0" animBg="1"/>
      <p:bldP spid="37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E77B8-5DD1-49D6-A788-63BB2BB93A61}"/>
              </a:ext>
            </a:extLst>
          </p:cNvPr>
          <p:cNvSpPr/>
          <p:nvPr/>
        </p:nvSpPr>
        <p:spPr>
          <a:xfrm>
            <a:off x="448735" y="1539419"/>
            <a:ext cx="281353" cy="281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40C1EA-E2F5-46D2-9DBF-7F4F0D43EF8E}"/>
              </a:ext>
            </a:extLst>
          </p:cNvPr>
          <p:cNvSpPr/>
          <p:nvPr/>
        </p:nvSpPr>
        <p:spPr>
          <a:xfrm>
            <a:off x="899024" y="1763346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FA4D82-C443-4470-ABAC-A23806CB6106}"/>
              </a:ext>
            </a:extLst>
          </p:cNvPr>
          <p:cNvSpPr/>
          <p:nvPr/>
        </p:nvSpPr>
        <p:spPr>
          <a:xfrm>
            <a:off x="924912" y="4718539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518CE-06DE-44CA-9352-FD021B4F6557}"/>
              </a:ext>
            </a:extLst>
          </p:cNvPr>
          <p:cNvSpPr/>
          <p:nvPr/>
        </p:nvSpPr>
        <p:spPr>
          <a:xfrm>
            <a:off x="1363135" y="323340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B40A52-5E5C-4ADE-AF2B-1B6C72A3EA96}"/>
              </a:ext>
            </a:extLst>
          </p:cNvPr>
          <p:cNvSpPr/>
          <p:nvPr/>
        </p:nvSpPr>
        <p:spPr>
          <a:xfrm>
            <a:off x="1363135" y="3429000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E26789-6E91-4610-9BD6-A7665F66ED68}"/>
              </a:ext>
            </a:extLst>
          </p:cNvPr>
          <p:cNvSpPr/>
          <p:nvPr/>
        </p:nvSpPr>
        <p:spPr>
          <a:xfrm>
            <a:off x="1363135" y="362459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550133-9B62-45A6-AA41-9A4C2ED702E1}"/>
              </a:ext>
            </a:extLst>
          </p:cNvPr>
          <p:cNvSpPr/>
          <p:nvPr/>
        </p:nvSpPr>
        <p:spPr>
          <a:xfrm>
            <a:off x="1363134" y="3855995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6AB66-281A-4A5A-887E-F4DAE8F4101A}"/>
              </a:ext>
            </a:extLst>
          </p:cNvPr>
          <p:cNvSpPr/>
          <p:nvPr/>
        </p:nvSpPr>
        <p:spPr>
          <a:xfrm>
            <a:off x="1363133" y="408739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03735E-088F-49B4-BB30-C436C5E0B795}"/>
              </a:ext>
            </a:extLst>
          </p:cNvPr>
          <p:cNvSpPr/>
          <p:nvPr/>
        </p:nvSpPr>
        <p:spPr>
          <a:xfrm>
            <a:off x="1363133" y="4949143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856D8F-95E0-477A-BE59-71A0BD0AC727}"/>
              </a:ext>
            </a:extLst>
          </p:cNvPr>
          <p:cNvSpPr/>
          <p:nvPr/>
        </p:nvSpPr>
        <p:spPr>
          <a:xfrm>
            <a:off x="1363133" y="5157889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6A3DBD-69FD-498F-90A7-10A17293AF08}"/>
              </a:ext>
            </a:extLst>
          </p:cNvPr>
          <p:cNvSpPr/>
          <p:nvPr/>
        </p:nvSpPr>
        <p:spPr>
          <a:xfrm>
            <a:off x="976272" y="579587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2BC451-DD9B-40E7-9EC1-FE6439BBDF72}"/>
              </a:ext>
            </a:extLst>
          </p:cNvPr>
          <p:cNvSpPr/>
          <p:nvPr/>
        </p:nvSpPr>
        <p:spPr>
          <a:xfrm>
            <a:off x="973667" y="603033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4894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4733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  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last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625842" y="4949249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021491" y="3956538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123340" y="2389471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61941" y="2574137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76608" y="446194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18563" y="3587206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445D9-0B78-4060-B628-E8BF9DA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C++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21912-8033-45FB-A90C-F718AF84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E6191-8660-4A07-8D96-45796C64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2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C++23: 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8" y="4199468"/>
            <a:ext cx="2048932" cy="2048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86B49-B525-4B6F-850C-0796015D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47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0717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441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862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927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8491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57798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905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68887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4007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353295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54D62-C010-48F1-8859-9512DE96AB6F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7CC1-89DD-45E6-9E66-504B367EA78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527231-4AAE-43D1-BFCA-BCC9107CB2F4}"/>
              </a:ext>
            </a:extLst>
          </p:cNvPr>
          <p:cNvCxnSpPr/>
          <p:nvPr/>
        </p:nvCxnSpPr>
        <p:spPr>
          <a:xfrm>
            <a:off x="3288323" y="4398896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262D4FF-BD45-4035-99BF-48A8584E4B4F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354351" y="3526917"/>
            <a:ext cx="202411" cy="1934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09B8E7-0E23-4CB8-9E96-244FBBAB7A9E}"/>
              </a:ext>
            </a:extLst>
          </p:cNvPr>
          <p:cNvCxnSpPr>
            <a:cxnSpLocks/>
          </p:cNvCxnSpPr>
          <p:nvPr/>
        </p:nvCxnSpPr>
        <p:spPr>
          <a:xfrm flipV="1">
            <a:off x="3488230" y="439303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0A65B5-5DFC-490B-8D52-E98EAD0F3976}"/>
              </a:ext>
            </a:extLst>
          </p:cNvPr>
          <p:cNvSpPr txBox="1"/>
          <p:nvPr/>
        </p:nvSpPr>
        <p:spPr>
          <a:xfrm>
            <a:off x="3288323" y="4954613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E86A70-9FD8-4600-B057-6FD6CFD3168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397370" y="4794495"/>
            <a:ext cx="890953" cy="3447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938C4-C561-4A0F-B34B-466BD7BBDA46}"/>
              </a:ext>
            </a:extLst>
          </p:cNvPr>
          <p:cNvCxnSpPr>
            <a:cxnSpLocks/>
          </p:cNvCxnSpPr>
          <p:nvPr/>
        </p:nvCxnSpPr>
        <p:spPr>
          <a:xfrm>
            <a:off x="1881554" y="4926187"/>
            <a:ext cx="1406768" cy="20081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DBF04E-96B4-46AC-A802-70AEAD0CD86D}"/>
              </a:ext>
            </a:extLst>
          </p:cNvPr>
          <p:cNvSpPr txBox="1"/>
          <p:nvPr/>
        </p:nvSpPr>
        <p:spPr>
          <a:xfrm>
            <a:off x="3036585" y="5454394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008E38-1579-4326-B05B-3D4CBE5EEBC0}"/>
              </a:ext>
            </a:extLst>
          </p:cNvPr>
          <p:cNvCxnSpPr>
            <a:cxnSpLocks/>
          </p:cNvCxnSpPr>
          <p:nvPr/>
        </p:nvCxnSpPr>
        <p:spPr>
          <a:xfrm flipV="1">
            <a:off x="2044950" y="5668729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C5EAA9C-99D6-4918-8C04-924AC0B14BF1}"/>
              </a:ext>
            </a:extLst>
          </p:cNvPr>
          <p:cNvCxnSpPr>
            <a:stCxn id="45" idx="2"/>
          </p:cNvCxnSpPr>
          <p:nvPr/>
        </p:nvCxnSpPr>
        <p:spPr>
          <a:xfrm rot="5400000">
            <a:off x="2536879" y="5566985"/>
            <a:ext cx="688443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2AD3FB-C02D-4585-9A10-92B48C0F2494}"/>
              </a:ext>
            </a:extLst>
          </p:cNvPr>
          <p:cNvCxnSpPr>
            <a:cxnSpLocks/>
          </p:cNvCxnSpPr>
          <p:nvPr/>
        </p:nvCxnSpPr>
        <p:spPr>
          <a:xfrm>
            <a:off x="2280138" y="6317508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C85D71-486B-47D6-AF6E-5DE15295273C}"/>
              </a:ext>
            </a:extLst>
          </p:cNvPr>
          <p:cNvCxnSpPr>
            <a:cxnSpLocks/>
          </p:cNvCxnSpPr>
          <p:nvPr/>
        </p:nvCxnSpPr>
        <p:spPr>
          <a:xfrm>
            <a:off x="1781908" y="6331973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99519E-1D37-4417-8554-F433ABD17D84}"/>
              </a:ext>
            </a:extLst>
          </p:cNvPr>
          <p:cNvCxnSpPr>
            <a:cxnSpLocks/>
          </p:cNvCxnSpPr>
          <p:nvPr/>
        </p:nvCxnSpPr>
        <p:spPr>
          <a:xfrm>
            <a:off x="1306970" y="4931165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6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0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42222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9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2197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885218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8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 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V&gt;&gt;&gt;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131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1C1438-2B92-4653-88A2-75E627BDE68C}"/>
              </a:ext>
            </a:extLst>
          </p:cNvPr>
          <p:cNvSpPr/>
          <p:nvPr/>
        </p:nvSpPr>
        <p:spPr>
          <a:xfrm>
            <a:off x="3153508" y="3542418"/>
            <a:ext cx="1553307" cy="1955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 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Fun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semiregular_box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Fun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++base_;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Sentinel&lt;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B3117-BDBD-459C-8725-4437D10BA6AC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B6406E-C8E2-418D-AF2F-A172EEF05809}"/>
              </a:ext>
            </a:extLst>
          </p:cNvPr>
          <p:cNvSpPr/>
          <p:nvPr/>
        </p:nvSpPr>
        <p:spPr>
          <a:xfrm>
            <a:off x="699573" y="193040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ED025E-181B-4DF0-88CE-2F3BEAA49560}"/>
              </a:ext>
            </a:extLst>
          </p:cNvPr>
          <p:cNvSpPr/>
          <p:nvPr/>
        </p:nvSpPr>
        <p:spPr>
          <a:xfrm>
            <a:off x="677334" y="4170908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CA6B5-3C0F-4441-9C1F-23706FE68BFE}"/>
              </a:ext>
            </a:extLst>
          </p:cNvPr>
          <p:cNvSpPr/>
          <p:nvPr/>
        </p:nvSpPr>
        <p:spPr>
          <a:xfrm>
            <a:off x="917164" y="316892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8ACBBF-1AEF-42AB-B161-4D7527AEDF01}"/>
              </a:ext>
            </a:extLst>
          </p:cNvPr>
          <p:cNvSpPr/>
          <p:nvPr/>
        </p:nvSpPr>
        <p:spPr>
          <a:xfrm>
            <a:off x="917164" y="325500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E0A82-042A-40A6-B520-D0D39574897A}"/>
              </a:ext>
            </a:extLst>
          </p:cNvPr>
          <p:cNvSpPr/>
          <p:nvPr/>
        </p:nvSpPr>
        <p:spPr>
          <a:xfrm>
            <a:off x="917164" y="332349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D8701C-A9F7-42F9-AA9A-3EE4F28F56B6}"/>
              </a:ext>
            </a:extLst>
          </p:cNvPr>
          <p:cNvSpPr/>
          <p:nvPr/>
        </p:nvSpPr>
        <p:spPr>
          <a:xfrm>
            <a:off x="917164" y="354241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2B6F48-059A-4DD6-95EF-643838728FAA}"/>
              </a:ext>
            </a:extLst>
          </p:cNvPr>
          <p:cNvSpPr/>
          <p:nvPr/>
        </p:nvSpPr>
        <p:spPr>
          <a:xfrm>
            <a:off x="917164" y="362855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BC1E78-2BD0-4F90-80D2-7A9DE5035DCD}"/>
              </a:ext>
            </a:extLst>
          </p:cNvPr>
          <p:cNvSpPr/>
          <p:nvPr/>
        </p:nvSpPr>
        <p:spPr>
          <a:xfrm>
            <a:off x="917164" y="37146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620332-1693-4D9A-B926-37B9B77AF749}"/>
              </a:ext>
            </a:extLst>
          </p:cNvPr>
          <p:cNvSpPr/>
          <p:nvPr/>
        </p:nvSpPr>
        <p:spPr>
          <a:xfrm>
            <a:off x="917164" y="380081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5C5D6E-9947-46CB-A5D3-DD61A678B5B9}"/>
              </a:ext>
            </a:extLst>
          </p:cNvPr>
          <p:cNvSpPr/>
          <p:nvPr/>
        </p:nvSpPr>
        <p:spPr>
          <a:xfrm>
            <a:off x="894925" y="463571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4FB52-8036-427B-AC57-950B85C52615}"/>
              </a:ext>
            </a:extLst>
          </p:cNvPr>
          <p:cNvSpPr/>
          <p:nvPr/>
        </p:nvSpPr>
        <p:spPr>
          <a:xfrm>
            <a:off x="894925" y="470944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D76E9-F62A-4837-853B-0273AC42A3C5}"/>
              </a:ext>
            </a:extLst>
          </p:cNvPr>
          <p:cNvSpPr/>
          <p:nvPr/>
        </p:nvSpPr>
        <p:spPr>
          <a:xfrm>
            <a:off x="883927" y="482079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C2150-9274-44D5-B467-C1A577FDADC5}"/>
              </a:ext>
            </a:extLst>
          </p:cNvPr>
          <p:cNvSpPr/>
          <p:nvPr/>
        </p:nvSpPr>
        <p:spPr>
          <a:xfrm>
            <a:off x="886690" y="5053933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FAE507-DBAD-4F4C-A923-5F108237D394}"/>
              </a:ext>
            </a:extLst>
          </p:cNvPr>
          <p:cNvSpPr/>
          <p:nvPr/>
        </p:nvSpPr>
        <p:spPr>
          <a:xfrm>
            <a:off x="751876" y="5737601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247D4D-3179-4853-96E8-074ECCDE87B7}"/>
              </a:ext>
            </a:extLst>
          </p:cNvPr>
          <p:cNvSpPr/>
          <p:nvPr/>
        </p:nvSpPr>
        <p:spPr>
          <a:xfrm>
            <a:off x="751876" y="591862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6B62D-3E27-468C-A822-3C50AA5C7763}"/>
              </a:ext>
            </a:extLst>
          </p:cNvPr>
          <p:cNvSpPr/>
          <p:nvPr/>
        </p:nvSpPr>
        <p:spPr>
          <a:xfrm>
            <a:off x="751876" y="600470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EF876C-4ED6-4E2D-85BA-303CD1625856}"/>
              </a:ext>
            </a:extLst>
          </p:cNvPr>
          <p:cNvSpPr/>
          <p:nvPr/>
        </p:nvSpPr>
        <p:spPr>
          <a:xfrm>
            <a:off x="751876" y="609077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27A103-83B5-4B5A-85EE-777C12FDF1D1}"/>
              </a:ext>
            </a:extLst>
          </p:cNvPr>
          <p:cNvSpPr/>
          <p:nvPr/>
        </p:nvSpPr>
        <p:spPr>
          <a:xfrm>
            <a:off x="744124" y="6288405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F30031-AB04-4A68-8284-24F6321123F7}"/>
              </a:ext>
            </a:extLst>
          </p:cNvPr>
          <p:cNvSpPr/>
          <p:nvPr/>
        </p:nvSpPr>
        <p:spPr>
          <a:xfrm>
            <a:off x="736372" y="637291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/>
              <a:t>17</a:t>
            </a:r>
            <a:endParaRPr lang="en-US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71C8ED-192F-4DCD-926D-D366970B0F18}"/>
              </a:ext>
            </a:extLst>
          </p:cNvPr>
          <p:cNvSpPr/>
          <p:nvPr/>
        </p:nvSpPr>
        <p:spPr>
          <a:xfrm>
            <a:off x="744123" y="64654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639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421169" cy="42473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047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C++23: 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82994"/>
            <a:ext cx="603997" cy="60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DB879-EA7D-441D-82B3-3629640D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2" y="4518585"/>
            <a:ext cx="575615" cy="46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EA799-5DC0-4986-BD99-CA2EAD6C6778}"/>
              </a:ext>
            </a:extLst>
          </p:cNvPr>
          <p:cNvSpPr txBox="1"/>
          <p:nvPr/>
        </p:nvSpPr>
        <p:spPr>
          <a:xfrm>
            <a:off x="1281331" y="4484413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https://brevzin.github.io/</a:t>
            </a:r>
            <a:r>
              <a:rPr 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C202D-3ECC-47D5-95EE-B7815219EC1C}"/>
              </a:ext>
            </a:extLst>
          </p:cNvPr>
          <p:cNvSpPr txBox="1"/>
          <p:nvPr/>
        </p:nvSpPr>
        <p:spPr>
          <a:xfrm>
            <a:off x="5184735" y="4499802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@BarryRevzin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49C3B1-877D-4C19-9165-D91C87B2B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34" y="4308314"/>
            <a:ext cx="763303" cy="763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531E61-3E54-410B-B561-DA514EC0D02C}"/>
              </a:ext>
            </a:extLst>
          </p:cNvPr>
          <p:cNvSpPr txBox="1"/>
          <p:nvPr/>
        </p:nvSpPr>
        <p:spPr>
          <a:xfrm>
            <a:off x="7539241" y="448441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A342-BDC3-4162-8099-E42821273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98" y="5434252"/>
            <a:ext cx="3131591" cy="9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F7B5-221D-4A2C-9E90-A2DDA5EFC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9" y="5214619"/>
            <a:ext cx="1364698" cy="1367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088AD4-044E-4EE3-AF88-BF90ECC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34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3860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526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016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815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706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37856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199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54245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2FB95-ADCD-4B4E-8D42-5F85C842458E}"/>
              </a:ext>
            </a:extLst>
          </p:cNvPr>
          <p:cNvSpPr txBox="1"/>
          <p:nvPr/>
        </p:nvSpPr>
        <p:spPr>
          <a:xfrm>
            <a:off x="5476863" y="3830275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9327-0524-4696-ACEF-DC057804538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6185" y="3962400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BC7537-051B-4BCD-8175-75A5C0CF3455}"/>
              </a:ext>
            </a:extLst>
          </p:cNvPr>
          <p:cNvCxnSpPr/>
          <p:nvPr/>
        </p:nvCxnSpPr>
        <p:spPr>
          <a:xfrm>
            <a:off x="2022231" y="4258219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61636B1-7DE3-41FD-87B0-A09BA81BDC7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926460" y="2542178"/>
            <a:ext cx="261024" cy="3575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51209-603B-40F0-AD6A-E11D5C6CDF8D}"/>
              </a:ext>
            </a:extLst>
          </p:cNvPr>
          <p:cNvCxnSpPr>
            <a:cxnSpLocks/>
          </p:cNvCxnSpPr>
          <p:nvPr/>
        </p:nvCxnSpPr>
        <p:spPr>
          <a:xfrm flipV="1">
            <a:off x="2269030" y="425821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AEE03-F796-4433-92A6-9F0775F45642}"/>
              </a:ext>
            </a:extLst>
          </p:cNvPr>
          <p:cNvSpPr txBox="1"/>
          <p:nvPr/>
        </p:nvSpPr>
        <p:spPr>
          <a:xfrm>
            <a:off x="4595445" y="4901570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9E2D1-BC18-4806-9320-08B50AA0F4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710354" y="4585212"/>
            <a:ext cx="885091" cy="50102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7500D0-DF87-4880-AC5C-574C87441D8C}"/>
              </a:ext>
            </a:extLst>
          </p:cNvPr>
          <p:cNvCxnSpPr>
            <a:cxnSpLocks/>
          </p:cNvCxnSpPr>
          <p:nvPr/>
        </p:nvCxnSpPr>
        <p:spPr>
          <a:xfrm>
            <a:off x="2660985" y="4894661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F1704C-45C4-4371-8C2C-237F805CB375}"/>
              </a:ext>
            </a:extLst>
          </p:cNvPr>
          <p:cNvCxnSpPr>
            <a:cxnSpLocks/>
          </p:cNvCxnSpPr>
          <p:nvPr/>
        </p:nvCxnSpPr>
        <p:spPr>
          <a:xfrm rot="10800000">
            <a:off x="2919663" y="5113452"/>
            <a:ext cx="1675783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3C0130-7106-4A55-82D6-34DDEAC19ECF}"/>
              </a:ext>
            </a:extLst>
          </p:cNvPr>
          <p:cNvCxnSpPr>
            <a:cxnSpLocks/>
          </p:cNvCxnSpPr>
          <p:nvPr/>
        </p:nvCxnSpPr>
        <p:spPr>
          <a:xfrm flipV="1">
            <a:off x="2919661" y="491103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5A9FD1-A15C-480E-B9DF-801DB56285C8}"/>
              </a:ext>
            </a:extLst>
          </p:cNvPr>
          <p:cNvSpPr txBox="1"/>
          <p:nvPr/>
        </p:nvSpPr>
        <p:spPr>
          <a:xfrm>
            <a:off x="3264877" y="5581605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D6D03-34FC-4150-B931-819190B55C34}"/>
              </a:ext>
            </a:extLst>
          </p:cNvPr>
          <p:cNvCxnSpPr>
            <a:cxnSpLocks/>
          </p:cNvCxnSpPr>
          <p:nvPr/>
        </p:nvCxnSpPr>
        <p:spPr>
          <a:xfrm flipV="1">
            <a:off x="2269030" y="5781625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109832-4FD5-4A7C-9276-2BEEC436D1B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2733620" y="5725747"/>
            <a:ext cx="751545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54C7FF-4E7A-4399-A5AB-3EA92BB54041}"/>
              </a:ext>
            </a:extLst>
          </p:cNvPr>
          <p:cNvCxnSpPr>
            <a:cxnSpLocks/>
          </p:cNvCxnSpPr>
          <p:nvPr/>
        </p:nvCxnSpPr>
        <p:spPr>
          <a:xfrm>
            <a:off x="2022231" y="6507819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71452-1A6F-49C2-AACE-501317E99294}"/>
              </a:ext>
            </a:extLst>
          </p:cNvPr>
          <p:cNvCxnSpPr>
            <a:cxnSpLocks/>
          </p:cNvCxnSpPr>
          <p:nvPr/>
        </p:nvCxnSpPr>
        <p:spPr>
          <a:xfrm>
            <a:off x="2508430" y="6507819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8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36471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2787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55861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41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859844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view&lt;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936043-39DC-44C9-BCF3-7AC107D61113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E9660A-EFE6-4481-9183-834FCBB2FD2E}"/>
              </a:ext>
            </a:extLst>
          </p:cNvPr>
          <p:cNvSpPr/>
          <p:nvPr/>
        </p:nvSpPr>
        <p:spPr>
          <a:xfrm>
            <a:off x="741812" y="17128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7A1A3-65A7-4530-A665-5D140168A1F0}"/>
              </a:ext>
            </a:extLst>
          </p:cNvPr>
          <p:cNvSpPr/>
          <p:nvPr/>
        </p:nvSpPr>
        <p:spPr>
          <a:xfrm>
            <a:off x="677334" y="400291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268AA-8BC0-4D67-8FA4-1F98CD26DE5F}"/>
              </a:ext>
            </a:extLst>
          </p:cNvPr>
          <p:cNvSpPr/>
          <p:nvPr/>
        </p:nvSpPr>
        <p:spPr>
          <a:xfrm>
            <a:off x="1019615" y="291337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0AC5B-3312-4F2E-983D-164439CD9E53}"/>
              </a:ext>
            </a:extLst>
          </p:cNvPr>
          <p:cNvSpPr/>
          <p:nvPr/>
        </p:nvSpPr>
        <p:spPr>
          <a:xfrm>
            <a:off x="1019615" y="301116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276BC7-0E6D-4E52-85DA-80D8F2475B2E}"/>
              </a:ext>
            </a:extLst>
          </p:cNvPr>
          <p:cNvSpPr/>
          <p:nvPr/>
        </p:nvSpPr>
        <p:spPr>
          <a:xfrm>
            <a:off x="1019614" y="33045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34A425-5925-4D4A-88C8-444D44CC3DA4}"/>
              </a:ext>
            </a:extLst>
          </p:cNvPr>
          <p:cNvSpPr/>
          <p:nvPr/>
        </p:nvSpPr>
        <p:spPr>
          <a:xfrm>
            <a:off x="1019613" y="34023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6343DA-E18F-4D03-B8AF-48E8AAC41781}"/>
              </a:ext>
            </a:extLst>
          </p:cNvPr>
          <p:cNvSpPr/>
          <p:nvPr/>
        </p:nvSpPr>
        <p:spPr>
          <a:xfrm>
            <a:off x="1019612" y="350015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34E181-EE78-469B-81E6-BA17FE1F8731}"/>
              </a:ext>
            </a:extLst>
          </p:cNvPr>
          <p:cNvSpPr/>
          <p:nvPr/>
        </p:nvSpPr>
        <p:spPr>
          <a:xfrm>
            <a:off x="1019611" y="364485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B0C2E7-B8BB-4CC9-BE30-D34B48A2EFDB}"/>
              </a:ext>
            </a:extLst>
          </p:cNvPr>
          <p:cNvSpPr/>
          <p:nvPr/>
        </p:nvSpPr>
        <p:spPr>
          <a:xfrm>
            <a:off x="1092939" y="437633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9F9932-F491-4657-9A10-5B12FE0FA2A0}"/>
              </a:ext>
            </a:extLst>
          </p:cNvPr>
          <p:cNvSpPr/>
          <p:nvPr/>
        </p:nvSpPr>
        <p:spPr>
          <a:xfrm>
            <a:off x="1090067" y="448233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B6B329-54AC-4B22-B33F-BE7A3CCC03D8}"/>
              </a:ext>
            </a:extLst>
          </p:cNvPr>
          <p:cNvSpPr/>
          <p:nvPr/>
        </p:nvSpPr>
        <p:spPr>
          <a:xfrm>
            <a:off x="1087195" y="458834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A1E2E-F242-4A55-AFD7-29D046FC613F}"/>
              </a:ext>
            </a:extLst>
          </p:cNvPr>
          <p:cNvSpPr/>
          <p:nvPr/>
        </p:nvSpPr>
        <p:spPr>
          <a:xfrm>
            <a:off x="822415" y="559457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33AF4-31EA-4DF6-B793-7B72F636AE4E}"/>
              </a:ext>
            </a:extLst>
          </p:cNvPr>
          <p:cNvSpPr/>
          <p:nvPr/>
        </p:nvSpPr>
        <p:spPr>
          <a:xfrm>
            <a:off x="819544" y="583706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ECF3EA-2271-4A18-A1AE-79A36C95EE32}"/>
              </a:ext>
            </a:extLst>
          </p:cNvPr>
          <p:cNvSpPr/>
          <p:nvPr/>
        </p:nvSpPr>
        <p:spPr>
          <a:xfrm>
            <a:off x="786129" y="631822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BA4A6B-BF10-4B43-B173-3CB1A1F27957}"/>
              </a:ext>
            </a:extLst>
          </p:cNvPr>
          <p:cNvSpPr/>
          <p:nvPr/>
        </p:nvSpPr>
        <p:spPr>
          <a:xfrm>
            <a:off x="786129" y="64416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39791-1608-44D9-BC5D-B2D284CB3629}"/>
              </a:ext>
            </a:extLst>
          </p:cNvPr>
          <p:cNvSpPr/>
          <p:nvPr/>
        </p:nvSpPr>
        <p:spPr>
          <a:xfrm>
            <a:off x="3657600" y="3402360"/>
            <a:ext cx="3786554" cy="19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CBD4EE-212F-4BFB-9CA7-7CE62FBB80AD}"/>
              </a:ext>
            </a:extLst>
          </p:cNvPr>
          <p:cNvSpPr/>
          <p:nvPr/>
        </p:nvSpPr>
        <p:spPr>
          <a:xfrm>
            <a:off x="2309446" y="5990492"/>
            <a:ext cx="1840523" cy="139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0CC57A-C1BE-4149-8BFA-24BED4BE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239EB-EABF-449F-9CFB-83199EAE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Must 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41FF-5F62-4A60-B846-4DDB9734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208587" y="2534170"/>
            <a:ext cx="363415" cy="4923697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</p:spTree>
    <p:extLst>
      <p:ext uri="{BB962C8B-B14F-4D97-AF65-F5344CB8AC3E}">
        <p14:creationId xmlns:p14="http://schemas.microsoft.com/office/powerpoint/2010/main" val="218593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2944477"/>
            <a:ext cx="363415" cy="4103081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083447" y="4953052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1215751" y="45837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5029203" y="3354784"/>
            <a:ext cx="363415" cy="3282465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904063" y="4913614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2036367" y="45442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>
            <a:cxnSpLocks/>
          </p:cNvCxnSpPr>
          <p:nvPr/>
        </p:nvCxnSpPr>
        <p:spPr>
          <a:xfrm flipH="1">
            <a:off x="6263387" y="4915259"/>
            <a:ext cx="5887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6321152" y="454428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popBack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5284265" y="549327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slice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EF9016-3101-4EFC-847C-FEB9C46F6DF9}"/>
              </a:ext>
            </a:extLst>
          </p:cNvPr>
          <p:cNvSpPr/>
          <p:nvPr/>
        </p:nvSpPr>
        <p:spPr>
          <a:xfrm rot="16200000">
            <a:off x="4618896" y="5117215"/>
            <a:ext cx="363415" cy="820617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32615"/>
              </p:ext>
            </p:extLst>
          </p:nvPr>
        </p:nvGraphicFramePr>
        <p:xfrm>
          <a:off x="677863" y="2160587"/>
          <a:ext cx="8596310" cy="124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75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725596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01989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69985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02570"/>
            <a:ext cx="303266" cy="34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E573A-C2F9-4711-A963-0354A16D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0" y="3052439"/>
            <a:ext cx="396173" cy="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55611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CDE31-0BE4-4221-B331-9F9BE6ED6815}"/>
              </a:ext>
            </a:extLst>
          </p:cNvPr>
          <p:cNvSpPr txBox="1"/>
          <p:nvPr/>
        </p:nvSpPr>
        <p:spPr>
          <a:xfrm>
            <a:off x="6784255" y="3226681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7C858-8869-4148-87B3-CC325B303CB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47138" y="3411347"/>
            <a:ext cx="1837117" cy="3634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B2836-92D2-4B85-B17B-EE22D98E98B5}"/>
              </a:ext>
            </a:extLst>
          </p:cNvPr>
          <p:cNvSpPr txBox="1"/>
          <p:nvPr/>
        </p:nvSpPr>
        <p:spPr>
          <a:xfrm>
            <a:off x="6430901" y="4049296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880C6-6406-45F1-8267-95F3B7761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4477" y="4049296"/>
            <a:ext cx="2556424" cy="184666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BA6D8F-4D8B-4477-9A7A-C15FB7727688}"/>
              </a:ext>
            </a:extLst>
          </p:cNvPr>
          <p:cNvSpPr txBox="1"/>
          <p:nvPr/>
        </p:nvSpPr>
        <p:spPr>
          <a:xfrm>
            <a:off x="4621088" y="4885055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FBEC3-E6A9-4F44-AB8E-013F84BC5EB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86554" y="4556578"/>
            <a:ext cx="834534" cy="513143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7550F-2152-448E-B65B-F0973F3D616A}"/>
              </a:ext>
            </a:extLst>
          </p:cNvPr>
          <p:cNvSpPr txBox="1"/>
          <p:nvPr/>
        </p:nvSpPr>
        <p:spPr>
          <a:xfrm>
            <a:off x="5774610" y="1653308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38AC34-B72B-4948-8084-62101CAABD98}"/>
              </a:ext>
            </a:extLst>
          </p:cNvPr>
          <p:cNvCxnSpPr>
            <a:stCxn id="15" idx="1"/>
          </p:cNvCxnSpPr>
          <p:nvPr/>
        </p:nvCxnSpPr>
        <p:spPr>
          <a:xfrm flipH="1">
            <a:off x="2795953" y="1837974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3B52BE-9DDF-4E30-884A-60B026B2EA27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641FF-B0A7-42E2-950B-7A3F1F6065FB}"/>
              </a:ext>
            </a:extLst>
          </p:cNvPr>
          <p:cNvSpPr/>
          <p:nvPr/>
        </p:nvSpPr>
        <p:spPr>
          <a:xfrm>
            <a:off x="1034395" y="3677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08C103-F396-4116-85A4-E1B608745106}"/>
              </a:ext>
            </a:extLst>
          </p:cNvPr>
          <p:cNvSpPr/>
          <p:nvPr/>
        </p:nvSpPr>
        <p:spPr>
          <a:xfrm>
            <a:off x="1034395" y="3946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F9C28-653F-40F3-BD8D-493AF0D8DAC2}"/>
              </a:ext>
            </a:extLst>
          </p:cNvPr>
          <p:cNvSpPr/>
          <p:nvPr/>
        </p:nvSpPr>
        <p:spPr>
          <a:xfrm>
            <a:off x="1034395" y="422303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21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7077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 ++first;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 == last;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696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5974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966491" y="409260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362140" y="3099897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976032" y="1473922"/>
            <a:ext cx="11716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214633" y="1658588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00408" y="3693968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742363" y="2819234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D48FD-6DB1-4259-9599-00E0F6C9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1F704-1669-4E35-9C2A-AA1C3751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09600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91661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73723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/>
          <p:nvPr/>
        </p:nvCxnSpPr>
        <p:spPr>
          <a:xfrm>
            <a:off x="4806462" y="3892062"/>
            <a:ext cx="12895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4753708" y="3827585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08426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3501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2D5CD-3A7A-4DD8-AD60-056AD4067124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165D0C-BDC3-4853-BB0B-CA22236FD90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3DEAC-C6C9-4E09-83A7-419C1A65D872}"/>
              </a:ext>
            </a:extLst>
          </p:cNvPr>
          <p:cNvCxnSpPr>
            <a:cxnSpLocks/>
          </p:cNvCxnSpPr>
          <p:nvPr/>
        </p:nvCxnSpPr>
        <p:spPr>
          <a:xfrm>
            <a:off x="3345039" y="4430578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C62DF7D-3A10-4924-BA57-ECCD4E3476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9488" y="4471414"/>
            <a:ext cx="1711301" cy="161575"/>
          </a:xfrm>
          <a:prstGeom prst="bentConnector3">
            <a:avLst>
              <a:gd name="adj1" fmla="val -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D4190-2294-4C92-8922-5C0F9179D0A1}"/>
              </a:ext>
            </a:extLst>
          </p:cNvPr>
          <p:cNvSpPr txBox="1"/>
          <p:nvPr/>
        </p:nvSpPr>
        <p:spPr>
          <a:xfrm>
            <a:off x="3927538" y="4948104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ACCB0D-02F8-43D5-AB26-E6C4F6C8CC8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7677" y="4871300"/>
            <a:ext cx="1119861" cy="261470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75998-4FBB-4776-BF60-08A844C02EAB}"/>
              </a:ext>
            </a:extLst>
          </p:cNvPr>
          <p:cNvCxnSpPr>
            <a:cxnSpLocks/>
          </p:cNvCxnSpPr>
          <p:nvPr/>
        </p:nvCxnSpPr>
        <p:spPr>
          <a:xfrm>
            <a:off x="3223846" y="5097586"/>
            <a:ext cx="660455" cy="35185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42E91-6831-4202-BC0E-B76CF44B260E}"/>
              </a:ext>
            </a:extLst>
          </p:cNvPr>
          <p:cNvSpPr txBox="1"/>
          <p:nvPr/>
        </p:nvSpPr>
        <p:spPr>
          <a:xfrm>
            <a:off x="3766327" y="5573491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7674F-939B-4222-8552-2F03EBA2CE15}"/>
              </a:ext>
            </a:extLst>
          </p:cNvPr>
          <p:cNvCxnSpPr>
            <a:cxnSpLocks/>
          </p:cNvCxnSpPr>
          <p:nvPr/>
        </p:nvCxnSpPr>
        <p:spPr>
          <a:xfrm>
            <a:off x="3165231" y="5629782"/>
            <a:ext cx="601096" cy="135162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042EFFA-43FC-4171-8079-AFDD8428D16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321556" y="5247237"/>
            <a:ext cx="194662" cy="1585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439323-E56A-4332-B0A4-43EBED439A0E}"/>
              </a:ext>
            </a:extLst>
          </p:cNvPr>
          <p:cNvCxnSpPr>
            <a:cxnSpLocks/>
          </p:cNvCxnSpPr>
          <p:nvPr/>
        </p:nvCxnSpPr>
        <p:spPr>
          <a:xfrm>
            <a:off x="2145323" y="5942822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1B509-38F0-4CF5-A00A-1CCB80C53BEC}"/>
              </a:ext>
            </a:extLst>
          </p:cNvPr>
          <p:cNvCxnSpPr>
            <a:cxnSpLocks/>
          </p:cNvCxnSpPr>
          <p:nvPr/>
        </p:nvCxnSpPr>
        <p:spPr>
          <a:xfrm flipV="1">
            <a:off x="3739487" y="443057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7887F-5D7E-4FBE-9AEF-95A200EF2102}"/>
              </a:ext>
            </a:extLst>
          </p:cNvPr>
          <p:cNvCxnSpPr>
            <a:cxnSpLocks/>
          </p:cNvCxnSpPr>
          <p:nvPr/>
        </p:nvCxnSpPr>
        <p:spPr>
          <a:xfrm>
            <a:off x="2625969" y="5942822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650074-A3E2-4329-BFF4-1D0ACC34F56A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8F492A-6C08-4A31-A22E-32E86BD8A796}"/>
              </a:ext>
            </a:extLst>
          </p:cNvPr>
          <p:cNvSpPr/>
          <p:nvPr/>
        </p:nvSpPr>
        <p:spPr>
          <a:xfrm>
            <a:off x="858068" y="369831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00820D-A891-42E1-99E8-4FB40566CC18}"/>
              </a:ext>
            </a:extLst>
          </p:cNvPr>
          <p:cNvSpPr/>
          <p:nvPr/>
        </p:nvSpPr>
        <p:spPr>
          <a:xfrm>
            <a:off x="862517" y="4058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B896F8-9C1A-45A2-8BEF-FDD23928D6D4}"/>
              </a:ext>
            </a:extLst>
          </p:cNvPr>
          <p:cNvSpPr/>
          <p:nvPr/>
        </p:nvSpPr>
        <p:spPr>
          <a:xfrm>
            <a:off x="862517" y="477350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C12190-805A-41FA-915A-BEE8685B5E75}"/>
              </a:ext>
            </a:extLst>
          </p:cNvPr>
          <p:cNvSpPr/>
          <p:nvPr/>
        </p:nvSpPr>
        <p:spPr>
          <a:xfrm>
            <a:off x="856655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271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34715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9913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4044697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pred_);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73829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          { 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     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523FE-57B0-478E-9468-ED91EDA82DC3}"/>
              </a:ext>
            </a:extLst>
          </p:cNvPr>
          <p:cNvCxnSpPr/>
          <p:nvPr/>
        </p:nvCxnSpPr>
        <p:spPr>
          <a:xfrm flipV="1">
            <a:off x="4056185" y="5902569"/>
            <a:ext cx="0" cy="43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73F772-248F-4F93-9520-870E1D0B9567}"/>
              </a:ext>
            </a:extLst>
          </p:cNvPr>
          <p:cNvSpPr txBox="1"/>
          <p:nvPr/>
        </p:nvSpPr>
        <p:spPr>
          <a:xfrm>
            <a:off x="2754923" y="6336323"/>
            <a:ext cx="31566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Ensure 1</a:t>
            </a:r>
            <a:r>
              <a:rPr lang="en-US" baseline="30000" dirty="0">
                <a:solidFill>
                  <a:schemeClr val="accent1"/>
                </a:solidFill>
              </a:rPr>
              <a:t>st</a:t>
            </a:r>
            <a:r>
              <a:rPr lang="en-US" dirty="0">
                <a:solidFill>
                  <a:schemeClr val="accent1"/>
                </a:solidFill>
              </a:rPr>
              <a:t> element is correct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CF22F-192A-4465-A214-BD461770BE1B}"/>
              </a:ext>
            </a:extLst>
          </p:cNvPr>
          <p:cNvSpPr/>
          <p:nvPr/>
        </p:nvSpPr>
        <p:spPr>
          <a:xfrm>
            <a:off x="462461" y="1647333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45FD79-0D5F-492E-AD15-6484AD594EA3}"/>
              </a:ext>
            </a:extLst>
          </p:cNvPr>
          <p:cNvSpPr/>
          <p:nvPr/>
        </p:nvSpPr>
        <p:spPr>
          <a:xfrm>
            <a:off x="888998" y="258060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F8F71C-CB1E-46E9-8A2F-09BF70B4EAEE}"/>
              </a:ext>
            </a:extLst>
          </p:cNvPr>
          <p:cNvSpPr/>
          <p:nvPr/>
        </p:nvSpPr>
        <p:spPr>
          <a:xfrm>
            <a:off x="888998" y="492760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80E532-5440-497C-B3DB-83304D0E2396}"/>
              </a:ext>
            </a:extLst>
          </p:cNvPr>
          <p:cNvSpPr/>
          <p:nvPr/>
        </p:nvSpPr>
        <p:spPr>
          <a:xfrm>
            <a:off x="888998" y="533638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18155D-1CE2-481D-923C-EA9E4DFFDCCE}"/>
              </a:ext>
            </a:extLst>
          </p:cNvPr>
          <p:cNvSpPr/>
          <p:nvPr/>
        </p:nvSpPr>
        <p:spPr>
          <a:xfrm>
            <a:off x="888998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8DC08-AF2D-4771-B7E3-7866E46143A0}"/>
              </a:ext>
            </a:extLst>
          </p:cNvPr>
          <p:cNvSpPr/>
          <p:nvPr/>
        </p:nvSpPr>
        <p:spPr>
          <a:xfrm>
            <a:off x="888998" y="570697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03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</a:t>
            </a:r>
            <a:r>
              <a:rPr lang="en-US" dirty="0" err="1"/>
              <a:t>IEnumerator</a:t>
            </a:r>
            <a:r>
              <a:rPr lang="en-US" dirty="0"/>
              <a:t>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508209"/>
              </p:ext>
            </p:extLst>
          </p:nvPr>
        </p:nvGraphicFramePr>
        <p:xfrm>
          <a:off x="677863" y="2160588"/>
          <a:ext cx="7194183" cy="202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3" y="2735658"/>
            <a:ext cx="352518" cy="39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275529"/>
            <a:ext cx="396173" cy="30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13D2E-EE28-474A-86A2-FA85DE3B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22357-9C5F-490D-A500-FEA2DECE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2" y="3712796"/>
            <a:ext cx="349940" cy="393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58B10-F682-44B7-92CC-43EC33AB0490}"/>
              </a:ext>
            </a:extLst>
          </p:cNvPr>
          <p:cNvSpPr txBox="1"/>
          <p:nvPr/>
        </p:nvSpPr>
        <p:spPr>
          <a:xfrm>
            <a:off x="1416924" y="4826675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ienumerator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7426-A241-46F6-90EE-9C753C7D2B66}"/>
              </a:ext>
            </a:extLst>
          </p:cNvPr>
          <p:cNvSpPr txBox="1"/>
          <p:nvPr/>
        </p:nvSpPr>
        <p:spPr>
          <a:xfrm>
            <a:off x="7301707" y="6063734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698FDB-CFC3-4B1F-BEE4-AC6CDEE22330}"/>
              </a:ext>
            </a:extLst>
          </p:cNvPr>
          <p:cNvCxnSpPr>
            <a:cxnSpLocks/>
          </p:cNvCxnSpPr>
          <p:nvPr/>
        </p:nvCxnSpPr>
        <p:spPr>
          <a:xfrm>
            <a:off x="5947425" y="6063734"/>
            <a:ext cx="1354283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39E5E0-E865-4CFD-9113-CC242FFC1204}"/>
              </a:ext>
            </a:extLst>
          </p:cNvPr>
          <p:cNvSpPr txBox="1"/>
          <p:nvPr/>
        </p:nvSpPr>
        <p:spPr>
          <a:xfrm>
            <a:off x="6727410" y="4642009"/>
            <a:ext cx="25465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 &amp;&amp; done?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0FAA6-6C2D-49AB-B336-BFBFF05E98D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93942" y="4826675"/>
            <a:ext cx="1933468" cy="570948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  <a:r>
              <a:rPr lang="en-US" dirty="0"/>
              <a:t> is a distinct, idempotent function</a:t>
            </a:r>
          </a:p>
          <a:p>
            <a:r>
              <a:rPr lang="en-US" dirty="0"/>
              <a:t>But this has one interesting downside…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DF2D9-AD7F-4E14-991B-B5AAC846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D38F5-2EB1-4D69-BB59-E2243E3F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29555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F9E90-FF51-4ACC-9DBB-F73BCD02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00" y="3316436"/>
            <a:ext cx="1171895" cy="1316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3194539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9030" y="2685981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</p:spTree>
    <p:extLst>
      <p:ext uri="{BB962C8B-B14F-4D97-AF65-F5344CB8AC3E}">
        <p14:creationId xmlns:p14="http://schemas.microsoft.com/office/powerpoint/2010/main" val="29198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E2FD-F52C-4EF7-9B88-87581C23B012}"/>
              </a:ext>
            </a:extLst>
          </p:cNvPr>
          <p:cNvSpPr txBox="1"/>
          <p:nvPr/>
        </p:nvSpPr>
        <p:spPr>
          <a:xfrm>
            <a:off x="677334" y="1930400"/>
            <a:ext cx="83311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(++base_; base_ !=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++base_)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62602-4605-405B-A440-E126902FD028}"/>
              </a:ext>
            </a:extLst>
          </p:cNvPr>
          <p:cNvCxnSpPr/>
          <p:nvPr/>
        </p:nvCxnSpPr>
        <p:spPr>
          <a:xfrm flipH="1" flipV="1">
            <a:off x="2713892" y="2743200"/>
            <a:ext cx="5861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82567-0A19-4791-BB44-E44A579FB33A}"/>
              </a:ext>
            </a:extLst>
          </p:cNvPr>
          <p:cNvCxnSpPr/>
          <p:nvPr/>
        </p:nvCxnSpPr>
        <p:spPr>
          <a:xfrm flipH="1" flipV="1">
            <a:off x="2860431" y="2702169"/>
            <a:ext cx="1735015" cy="2256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FB27B2-835A-4647-9019-118ED156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C5D53-9480-4046-8587-61B5C82B536B}"/>
              </a:ext>
            </a:extLst>
          </p:cNvPr>
          <p:cNvSpPr txBox="1"/>
          <p:nvPr/>
        </p:nvSpPr>
        <p:spPr>
          <a:xfrm>
            <a:off x="4009292" y="5522122"/>
            <a:ext cx="38395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Elements that satisfy the predicate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are transformed twice!</a:t>
            </a:r>
          </a:p>
        </p:txBody>
      </p:sp>
    </p:spTree>
    <p:extLst>
      <p:ext uri="{BB962C8B-B14F-4D97-AF65-F5344CB8AC3E}">
        <p14:creationId xmlns:p14="http://schemas.microsoft.com/office/powerpoint/2010/main" val="36116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67275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BD5792-30AB-49B7-9DA9-083CC2CBF558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1E18F-7AFE-4E12-8CA5-249EC9D2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84545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41030" cy="1201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2" y="2702170"/>
            <a:ext cx="1658814" cy="2719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68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Fira Code, Consolas,  Courier New"/>
              </a:rPr>
              <a:t>Current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58615" cy="926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3" y="2702171"/>
            <a:ext cx="1969475" cy="215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C540C1-9257-425A-A55D-0504963C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6F368-91B8-4C18-9454-174E230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A4F3C-16C7-4ABD-90CE-D25A0235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model is </a:t>
            </a:r>
            <a:r>
              <a:rPr lang="en-US" i="1" dirty="0"/>
              <a:t>much</a:t>
            </a:r>
            <a:r>
              <a:rPr lang="en-US" dirty="0"/>
              <a:t> simpler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was (5 types, 18 functions) in C++ vs (1 type, 4 functions) in D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was (3 types, 13 functions) in C++ vs (1 type, 5 functions) in D </a:t>
            </a:r>
          </a:p>
          <a:p>
            <a:r>
              <a:rPr lang="en-US" dirty="0"/>
              <a:t>So why didn’t we copy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54D8-C892-4A24-86FB-D02EEBB81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8923-C356-4F86-AE6D-095F81B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I want 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6226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range;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1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8085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????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3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pred};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not_fn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598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930400"/>
            <a:ext cx="82076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6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859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dirty="0"/>
              <a:t> with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</a:t>
            </a:r>
            <a:r>
              <a:rPr lang="en-US" sz="1400" dirty="0" err="1">
                <a:solidFill>
                  <a:srgbClr val="267F99"/>
                </a:solidFill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78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3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48650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461846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37182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41251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8387856" y="351692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10363192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1307125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</p:cNvCxnSpPr>
          <p:nvPr/>
        </p:nvCxnSpPr>
        <p:spPr>
          <a:xfrm>
            <a:off x="1723293" y="3927231"/>
            <a:ext cx="7385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1670539" y="3862754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1AB2EE-5DC6-4F37-B406-04CFD75D2DDB}"/>
              </a:ext>
            </a:extLst>
          </p:cNvPr>
          <p:cNvGrpSpPr/>
          <p:nvPr/>
        </p:nvGrpSpPr>
        <p:grpSpPr>
          <a:xfrm>
            <a:off x="3282461" y="3528646"/>
            <a:ext cx="1154721" cy="820616"/>
            <a:chOff x="4390294" y="3493477"/>
            <a:chExt cx="1154721" cy="8206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7A0EFD-A27E-43FD-8EF0-9A158F3B717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852FCF-0541-4DD0-8009-4869D4B070D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9251F-540E-4EC1-B504-37DDB13A497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7675-24E7-44C7-A943-DC0CF802F018}"/>
              </a:ext>
            </a:extLst>
          </p:cNvPr>
          <p:cNvGrpSpPr/>
          <p:nvPr/>
        </p:nvGrpSpPr>
        <p:grpSpPr>
          <a:xfrm>
            <a:off x="5257798" y="3528646"/>
            <a:ext cx="1154721" cy="820616"/>
            <a:chOff x="4390294" y="3493477"/>
            <a:chExt cx="1154721" cy="8206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29F0F8-E71B-44F2-876F-B222E84615D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55F81A-A51B-42CD-AF55-A8307C754F15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E0AE1F-F205-4325-BCFF-AECF55EE510E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A07D-EC30-4F1C-A5C6-FE689BE4F92B}"/>
              </a:ext>
            </a:extLst>
          </p:cNvPr>
          <p:cNvGrpSpPr/>
          <p:nvPr/>
        </p:nvGrpSpPr>
        <p:grpSpPr>
          <a:xfrm>
            <a:off x="7233135" y="3528646"/>
            <a:ext cx="1154721" cy="820616"/>
            <a:chOff x="4390294" y="3493477"/>
            <a:chExt cx="1154721" cy="8206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0CD8F-43F7-4E50-8C2B-6BFA530564E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B446F4-758B-4403-8F2A-9F37D248C16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A2D461-C95D-44B4-82ED-1C920521FA82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52ADB5-F46D-4D8A-B63E-B42C60BFB20B}"/>
              </a:ext>
            </a:extLst>
          </p:cNvPr>
          <p:cNvGrpSpPr/>
          <p:nvPr/>
        </p:nvGrpSpPr>
        <p:grpSpPr>
          <a:xfrm>
            <a:off x="9208471" y="3516923"/>
            <a:ext cx="1154721" cy="820616"/>
            <a:chOff x="4390294" y="3493477"/>
            <a:chExt cx="1154721" cy="8206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42E23E-77C0-440B-9AF5-55A238E57B6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D00BF0-FCA1-49EF-8947-4C6A0004D86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D9AE0A-E66E-4EF0-B183-A4A823F2C046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CCA37B3-4397-4BF3-A098-1EE57AC53D9F}"/>
              </a:ext>
            </a:extLst>
          </p:cNvPr>
          <p:cNvSpPr/>
          <p:nvPr/>
        </p:nvSpPr>
        <p:spPr>
          <a:xfrm>
            <a:off x="11183807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1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94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785387" y="1707227"/>
            <a:ext cx="89915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&gt;{first,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7605F-2AE2-42F3-8C48-5353747400E8}"/>
              </a:ext>
            </a:extLst>
          </p:cNvPr>
          <p:cNvSpPr/>
          <p:nvPr/>
        </p:nvSpPr>
        <p:spPr>
          <a:xfrm>
            <a:off x="1936596" y="2341757"/>
            <a:ext cx="5166731" cy="3456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59074-AB5F-4054-846C-6FB7FF95938D}"/>
              </a:ext>
            </a:extLst>
          </p:cNvPr>
          <p:cNvSpPr/>
          <p:nvPr/>
        </p:nvSpPr>
        <p:spPr>
          <a:xfrm>
            <a:off x="1936596" y="5528675"/>
            <a:ext cx="5690838" cy="40377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3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209100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91162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732238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552854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373470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19408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01470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465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</p:spTree>
    <p:extLst>
      <p:ext uri="{BB962C8B-B14F-4D97-AF65-F5344CB8AC3E}">
        <p14:creationId xmlns:p14="http://schemas.microsoft.com/office/powerpoint/2010/main" val="857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91655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681612" y="3267790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479572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831058" y="380060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3617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166036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982745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606952" y="4432518"/>
            <a:ext cx="75905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mid,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580012" y="326781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729458" y="380062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49556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821438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638147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5245447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4394893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D4124-FD77-47C8-BFAD-30BABF575E00}"/>
              </a:ext>
            </a:extLst>
          </p:cNvPr>
          <p:cNvSpPr txBox="1"/>
          <p:nvPr/>
        </p:nvSpPr>
        <p:spPr>
          <a:xfrm>
            <a:off x="606952" y="4432518"/>
            <a:ext cx="7837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find_split_before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611741-05D7-4067-9563-6B6AD8B636BB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8C45E0-FE3B-4342-97FF-31F317EEAB0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84155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3554452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371161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399751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146957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54BB-E5FB-4598-BE6A-D35CB3C41E18}"/>
              </a:ext>
            </a:extLst>
          </p:cNvPr>
          <p:cNvSpPr txBox="1"/>
          <p:nvPr/>
        </p:nvSpPr>
        <p:spPr>
          <a:xfrm>
            <a:off x="606952" y="4432518"/>
            <a:ext cx="77139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5D28B-472C-43A9-BC9F-A0F2F90D6090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1178D8-0CBE-47BD-B352-FF7AACEE12E1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4521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26082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separator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separator,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pos1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pos2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pos1 : pos1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[pos1 .. pos2],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pos2 -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74A20-4C34-4697-A1F6-73D3B674EBFF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2B990-192C-4918-B6AB-DF70FDF4815C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3B695-DCF2-4CF6-8BDD-F264DD53CB81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AD2CE-CB89-4F9C-A61B-30A3AD23FBF1}"/>
              </a:ext>
            </a:extLst>
          </p:cNvPr>
          <p:cNvSpPr/>
          <p:nvPr/>
        </p:nvSpPr>
        <p:spPr>
          <a:xfrm>
            <a:off x="6534955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FD467-A688-42C3-A31A-670F8DD641BF}"/>
              </a:ext>
            </a:extLst>
          </p:cNvPr>
          <p:cNvSpPr/>
          <p:nvPr/>
        </p:nvSpPr>
        <p:spPr>
          <a:xfrm>
            <a:off x="7351664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F99EA-B22C-4184-B8A1-B9779F5360E1}"/>
              </a:ext>
            </a:extLst>
          </p:cNvPr>
          <p:cNvSpPr/>
          <p:nvPr/>
        </p:nvSpPr>
        <p:spPr>
          <a:xfrm>
            <a:off x="6531048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40136-9C11-4E95-AF55-5D5B512B4F96}"/>
              </a:ext>
            </a:extLst>
          </p:cNvPr>
          <p:cNvSpPr/>
          <p:nvPr/>
        </p:nvSpPr>
        <p:spPr>
          <a:xfrm>
            <a:off x="7351664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156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findSplitBefore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19991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findSplitBefore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haystack = h;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haystack);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5693C-4199-4967-ACBE-1272D7061CFB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62D1B-13F5-4BEE-9D6F-5E56B8DC5676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3372E-366A-4E6A-87F0-043C6D1A483C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5E21C-643D-4F64-A667-23DDF8662DF3}"/>
              </a:ext>
            </a:extLst>
          </p:cNvPr>
          <p:cNvSpPr/>
          <p:nvPr/>
        </p:nvSpPr>
        <p:spPr>
          <a:xfrm>
            <a:off x="5729282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B85E-5AB1-4CE8-AC33-39D38556F5D6}"/>
              </a:ext>
            </a:extLst>
          </p:cNvPr>
          <p:cNvSpPr/>
          <p:nvPr/>
        </p:nvSpPr>
        <p:spPr>
          <a:xfrm>
            <a:off x="6545991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7CF4-C551-4C16-9C5C-5D81A057ADA9}"/>
              </a:ext>
            </a:extLst>
          </p:cNvPr>
          <p:cNvSpPr/>
          <p:nvPr/>
        </p:nvSpPr>
        <p:spPr>
          <a:xfrm>
            <a:off x="7355571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E9A6F-9C53-49E7-87C7-7D72F5D2EBAD}"/>
              </a:ext>
            </a:extLst>
          </p:cNvPr>
          <p:cNvSpPr/>
          <p:nvPr/>
        </p:nvSpPr>
        <p:spPr>
          <a:xfrm>
            <a:off x="8176187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898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6444754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7124689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19602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7980478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3358670" y="483964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5451223" y="182562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4829910" y="2646241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576BE8-C379-4024-82E2-53D21BEB77D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6855062" y="4159312"/>
            <a:ext cx="679935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D68E87-356F-46A2-A0AE-3B6310420F9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534997" y="4159312"/>
            <a:ext cx="855789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F08C4E-8840-40D3-9F33-B4F754FF754C}"/>
              </a:ext>
            </a:extLst>
          </p:cNvPr>
          <p:cNvCxnSpPr>
            <a:cxnSpLocks/>
          </p:cNvCxnSpPr>
          <p:nvPr/>
        </p:nvCxnSpPr>
        <p:spPr>
          <a:xfrm>
            <a:off x="5861531" y="2640776"/>
            <a:ext cx="1673466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7E324-B3A2-43AC-9D41-55A9E877B1BA}"/>
              </a:ext>
            </a:extLst>
          </p:cNvPr>
          <p:cNvCxnSpPr>
            <a:cxnSpLocks/>
          </p:cNvCxnSpPr>
          <p:nvPr/>
        </p:nvCxnSpPr>
        <p:spPr>
          <a:xfrm flipH="1">
            <a:off x="3768978" y="4147193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197429" y="3679371"/>
            <a:ext cx="3199915" cy="5660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85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3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1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 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DD697-A3F9-4D09-90E5-23D54C2A1A00}"/>
              </a:ext>
            </a:extLst>
          </p:cNvPr>
          <p:cNvSpPr txBox="1"/>
          <p:nvPr/>
        </p:nvSpPr>
        <p:spPr>
          <a:xfrm>
            <a:off x="1333471" y="5591960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11A83-01A4-4C4E-AFF3-BE1771F209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85851" y="4770130"/>
            <a:ext cx="714161" cy="821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DC4246-3D19-469C-9374-59CFB0D84116}"/>
              </a:ext>
            </a:extLst>
          </p:cNvPr>
          <p:cNvSpPr txBox="1"/>
          <p:nvPr/>
        </p:nvSpPr>
        <p:spPr>
          <a:xfrm>
            <a:off x="6096000" y="5571192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 last);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5EF41-AD75-4645-A297-FFAAA180F67F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389649" y="4825104"/>
            <a:ext cx="1958731" cy="746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40DCAF-4AD6-4010-8311-16A1D8507270}"/>
              </a:ext>
            </a:extLst>
          </p:cNvPr>
          <p:cNvCxnSpPr/>
          <p:nvPr/>
        </p:nvCxnSpPr>
        <p:spPr>
          <a:xfrm>
            <a:off x="3679902" y="4770130"/>
            <a:ext cx="15054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9A3BA-6D35-4689-9F54-5B00B93F1CBE}"/>
              </a:ext>
            </a:extLst>
          </p:cNvPr>
          <p:cNvCxnSpPr>
            <a:cxnSpLocks/>
          </p:cNvCxnSpPr>
          <p:nvPr/>
        </p:nvCxnSpPr>
        <p:spPr>
          <a:xfrm>
            <a:off x="5368032" y="4771599"/>
            <a:ext cx="2683148" cy="53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9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B80F-11C6-4F02-B780-A62DEA20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F252F-B7DC-4D36-887E-068B71D9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193262"/>
            <a:ext cx="6667500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25" y="3264876"/>
            <a:ext cx="291991" cy="328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65" y="3845615"/>
            <a:ext cx="291992" cy="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51DDD5-90AF-4D2F-9D3F-21DBB79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D2547-B078-4C20-A80C-BC0D4538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thought about just rewriting everything in Rust?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49C5B-2835-46BB-B43C-DAC84A1AD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5117F-77B9-4B52-8759-F5A45CDB1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116416-EB24-4E9C-920D-EAC042BA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0D5B6-A1F7-48A4-ABDE-8D9CE1818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2338754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stCxn id="7" idx="2"/>
          </p:cNvCxnSpPr>
          <p:nvPr/>
        </p:nvCxnSpPr>
        <p:spPr>
          <a:xfrm>
            <a:off x="2338754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1518138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6585B-9C39-46C8-9364-2CB2259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F62A43-87E4-4D5B-B4F6-BCD0A3ED5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3139376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</p:cNvCxnSpPr>
          <p:nvPr/>
        </p:nvCxnSpPr>
        <p:spPr>
          <a:xfrm>
            <a:off x="3139376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2318760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6C7FD-3BF3-40C2-A2D2-15E79796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3C536-F235-4210-968C-5D9DD360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5571813" y="4997505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982121" y="4314093"/>
            <a:ext cx="422062" cy="683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6456022" y="454428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next_back</a:t>
            </a:r>
            <a:endParaRPr lang="en-US" sz="2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3A66B-7789-4B16-8436-5BEEEBF7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BC229-392D-46B2-B257-85C5DC28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917104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9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2" y="3264387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5" y="3690511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2AF76-A19F-4948-8DEC-042E7BC80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40375-E089-4810-99B9-749FEBAF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3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5_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1_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2_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Facet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FFCC"/>
      </a:accent1>
      <a:accent2>
        <a:srgbClr val="6CDBEF"/>
      </a:accent2>
      <a:accent3>
        <a:srgbClr val="9ACAE1"/>
      </a:accent3>
      <a:accent4>
        <a:srgbClr val="41B6C4"/>
      </a:accent4>
      <a:accent5>
        <a:srgbClr val="2C7FB8"/>
      </a:accent5>
      <a:accent6>
        <a:srgbClr val="253494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8192</TotalTime>
  <Words>20743</Words>
  <Application>Microsoft Office PowerPoint</Application>
  <PresentationFormat>Widescreen</PresentationFormat>
  <Paragraphs>3278</Paragraphs>
  <Slides>193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193</vt:i4>
      </vt:variant>
    </vt:vector>
  </HeadingPairs>
  <TitlesOfParts>
    <vt:vector size="206" baseType="lpstr">
      <vt:lpstr>Arial</vt:lpstr>
      <vt:lpstr>Calibri</vt:lpstr>
      <vt:lpstr>Fira Code</vt:lpstr>
      <vt:lpstr>Fira Code, Consolas,  Courier New</vt:lpstr>
      <vt:lpstr>The Hand Extrablack</vt:lpstr>
      <vt:lpstr>Trebuchet MS</vt:lpstr>
      <vt:lpstr>Wingdings 3</vt:lpstr>
      <vt:lpstr>Facet</vt:lpstr>
      <vt:lpstr>3_Facet</vt:lpstr>
      <vt:lpstr>5_Facet</vt:lpstr>
      <vt:lpstr>1_Facet</vt:lpstr>
      <vt:lpstr>2_Facet</vt:lpstr>
      <vt:lpstr>4_Facet</vt:lpstr>
      <vt:lpstr>PowerPoint Presentation</vt:lpstr>
      <vt:lpstr>About Me</vt:lpstr>
      <vt:lpstr>About Me</vt:lpstr>
      <vt:lpstr>About Me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Need some uniform access pattern</vt:lpstr>
      <vt:lpstr>Basis Operations</vt:lpstr>
      <vt:lpstr>Basis Operations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Basic C++ Range Structure</vt:lpstr>
      <vt:lpstr>Basic C++ Range Structure</vt:lpstr>
      <vt:lpstr>Basic C++ Range Structure</vt:lpstr>
      <vt:lpstr>Adapting Ranges in C++</vt:lpstr>
      <vt:lpstr>Implementing transform in C++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Basic D Range Structure</vt:lpstr>
      <vt:lpstr>Basic D Range Structure</vt:lpstr>
      <vt:lpstr>Basic D Range Structure</vt:lpstr>
      <vt:lpstr>Adapting Ranges in D</vt:lpstr>
      <vt:lpstr>Implementing map in D</vt:lpstr>
      <vt:lpstr>Implementing map in D</vt:lpstr>
      <vt:lpstr>Implementing map in D</vt:lpstr>
      <vt:lpstr>Implementing filter in D</vt:lpstr>
      <vt:lpstr>Implementing filter in D</vt:lpstr>
      <vt:lpstr>Implementing filter in D</vt:lpstr>
      <vt:lpstr>Implementing filter in D</vt:lpstr>
      <vt:lpstr>Implementing filter in D</vt:lpstr>
      <vt:lpstr>The C# IEnumerator Model</vt:lpstr>
      <vt:lpstr>Reading Languages</vt:lpstr>
      <vt:lpstr>Reading Languages</vt:lpstr>
      <vt:lpstr>Reading Languages</vt:lpstr>
      <vt:lpstr>Reading Languages</vt:lpstr>
      <vt:lpstr>C++ Iterators vs D Ranges</vt:lpstr>
      <vt:lpstr>C++ Iterators vs D Ranges: find_if</vt:lpstr>
      <vt:lpstr>C++ Iterators vs D Ranges: until</vt:lpstr>
      <vt:lpstr>C++ Iterators vs D Ranges: until</vt:lpstr>
      <vt:lpstr>C++ Iterators vs D Ranges: until</vt:lpstr>
      <vt:lpstr>Implementing take in D</vt:lpstr>
      <vt:lpstr>Implementing until with take in D</vt:lpstr>
      <vt:lpstr>Implementing until with take_exactly</vt:lpstr>
      <vt:lpstr>Implementing until with take_exactly</vt:lpstr>
      <vt:lpstr>C++ Iterators vs D Ranges: until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Basic Rust Iterator Structure</vt:lpstr>
      <vt:lpstr>Basic Rust Iterator Structure</vt:lpstr>
      <vt:lpstr>Basic Rust Iterator Structure</vt:lpstr>
      <vt:lpstr>Basic Rust Iterator Structure</vt:lpstr>
      <vt:lpstr>Adapting Iterators in Rust</vt:lpstr>
      <vt:lpstr>Implementing map in Rust</vt:lpstr>
      <vt:lpstr>Implementing map in Rust</vt:lpstr>
      <vt:lpstr>Implementing filter in Rust</vt:lpstr>
      <vt:lpstr>The Rust Iterator Model</vt:lpstr>
      <vt:lpstr>The Rust/Python Iterator Model</vt:lpstr>
      <vt:lpstr>The Rust/Python/Java/… Iterator Model</vt:lpstr>
      <vt:lpstr>Implementing filter in Python</vt:lpstr>
      <vt:lpstr>Implementing filter in Java</vt:lpstr>
      <vt:lpstr>Implementing filter in Java</vt:lpstr>
      <vt:lpstr>Implementing filter in Java</vt:lpstr>
      <vt:lpstr>Implementing filter in Java</vt:lpstr>
      <vt:lpstr>Implementing filter in Java</vt:lpstr>
      <vt:lpstr>Implementing peek in Rust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position</vt:lpstr>
      <vt:lpstr>Iterator Languages: functional gaps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functional gaps</vt:lpstr>
      <vt:lpstr>Iterator Languages: functional gaps</vt:lpstr>
      <vt:lpstr>PowerPoint Presentation</vt:lpstr>
      <vt:lpstr>Bonus Traversal Model</vt:lpstr>
      <vt:lpstr>Basis Operations</vt:lpstr>
      <vt:lpstr>External Iteration Basis Operations</vt:lpstr>
      <vt:lpstr>Basic External Iteration Structure</vt:lpstr>
      <vt:lpstr>Basic External Iteration Structure</vt:lpstr>
      <vt:lpstr>Basic Internal Iteration Structure</vt:lpstr>
      <vt:lpstr>Stream from C++ Iterator Pair</vt:lpstr>
      <vt:lpstr>Stream from C++ Iterator Pair</vt:lpstr>
      <vt:lpstr>Stream from C++ Iterator Pair</vt:lpstr>
      <vt:lpstr>Stream from C++ Iterator Pair</vt:lpstr>
      <vt:lpstr>Stream from C++ Iterator Pair</vt:lpstr>
      <vt:lpstr>Stream from Rust Iterator</vt:lpstr>
      <vt:lpstr>Implementing map with Streams</vt:lpstr>
      <vt:lpstr>Implementing map with Streams</vt:lpstr>
      <vt:lpstr>Implementing filter with Streams</vt:lpstr>
      <vt:lpstr>Why Streams?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Internal vs External Iteration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Revzin</dc:creator>
  <cp:lastModifiedBy>Barry Revzin</cp:lastModifiedBy>
  <cp:revision>198</cp:revision>
  <dcterms:created xsi:type="dcterms:W3CDTF">2021-04-18T16:14:33Z</dcterms:created>
  <dcterms:modified xsi:type="dcterms:W3CDTF">2021-12-02T00:39:13Z</dcterms:modified>
</cp:coreProperties>
</file>